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9" r:id="rId3"/>
  </p:sldMasterIdLst>
  <p:notesMasterIdLst>
    <p:notesMasterId r:id="rId5"/>
  </p:notesMasterIdLst>
  <p:handoutMasterIdLst>
    <p:handoutMasterId r:id="rId31"/>
  </p:handoutMasterIdLst>
  <p:sldIdLst>
    <p:sldId id="411" r:id="rId4"/>
    <p:sldId id="412" r:id="rId6"/>
    <p:sldId id="430" r:id="rId7"/>
    <p:sldId id="431" r:id="rId8"/>
    <p:sldId id="432" r:id="rId9"/>
    <p:sldId id="433" r:id="rId10"/>
    <p:sldId id="435" r:id="rId11"/>
    <p:sldId id="436" r:id="rId12"/>
    <p:sldId id="437" r:id="rId13"/>
    <p:sldId id="438" r:id="rId14"/>
    <p:sldId id="439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5" r:id="rId29"/>
    <p:sldId id="45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ta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9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</a:fld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4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6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8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6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8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2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6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6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7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2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7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2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3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19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7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7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5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8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13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59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69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3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60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8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4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6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8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2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2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6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2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6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ct val="2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Drag  Your Picture Here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04371" y="303535"/>
            <a:ext cx="311150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</a:fld>
            <a:endParaRPr lang="id-ID" sz="1400" dirty="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614214" y="303535"/>
            <a:ext cx="291465" cy="305435"/>
          </a:xfrm>
          <a:prstGeom prst="rect">
            <a:avLst/>
          </a:prstGeom>
          <a:noFill/>
        </p:spPr>
        <p:txBody>
          <a:bodyPr wrap="none" lIns="91403" tIns="45702" rIns="91403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Nirmala UI" panose="020B0502040204020203" charset="0"/>
              </a:rPr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Nirmala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1" Type="http://schemas.openxmlformats.org/officeDocument/2006/relationships/theme" Target="../theme/theme2.xml"/><Relationship Id="rId4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FCEE2C88-6C8F-484D-AF69-578F576B1F4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Calibri" panose="020F050202020403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Calibri" panose="020F050202020403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Calibri" panose="020F050202020403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Calibri" panose="020F050202020403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Calibri" panose="020F050202020403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Calibri" panose="020F0502020204030204" charset="0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FCEE2C88-6C8F-484D-AF69-578F576B1F4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0" Type="http://schemas.openxmlformats.org/officeDocument/2006/relationships/slideLayout" Target="../slideLayouts/slideLayout45.xml"/><Relationship Id="rId2" Type="http://schemas.openxmlformats.org/officeDocument/2006/relationships/image" Target="../media/image45.png"/><Relationship Id="rId19" Type="http://schemas.openxmlformats.org/officeDocument/2006/relationships/image" Target="../media/image62.png"/><Relationship Id="rId18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66.png"/><Relationship Id="rId1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5.xml"/><Relationship Id="rId4" Type="http://schemas.openxmlformats.org/officeDocument/2006/relationships/image" Target="../media/image75.png"/><Relationship Id="rId3" Type="http://schemas.openxmlformats.org/officeDocument/2006/relationships/image" Target="../media/image74.emf"/><Relationship Id="rId2" Type="http://schemas.openxmlformats.org/officeDocument/2006/relationships/image" Target="../media/image68.png"/><Relationship Id="rId1" Type="http://schemas.openxmlformats.org/officeDocument/2006/relationships/image" Target="../media/image73.e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emf"/><Relationship Id="rId8" Type="http://schemas.openxmlformats.org/officeDocument/2006/relationships/image" Target="../media/image83.emf"/><Relationship Id="rId7" Type="http://schemas.openxmlformats.org/officeDocument/2006/relationships/image" Target="../media/image82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0" Type="http://schemas.openxmlformats.org/officeDocument/2006/relationships/slideLayout" Target="../slideLayouts/slideLayout45.xml"/><Relationship Id="rId1" Type="http://schemas.openxmlformats.org/officeDocument/2006/relationships/image" Target="../media/image76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emf"/><Relationship Id="rId8" Type="http://schemas.openxmlformats.org/officeDocument/2006/relationships/image" Target="../media/image83.emf"/><Relationship Id="rId7" Type="http://schemas.openxmlformats.org/officeDocument/2006/relationships/image" Target="../media/image82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0" Type="http://schemas.openxmlformats.org/officeDocument/2006/relationships/slideLayout" Target="../slideLayouts/slideLayout45.xml"/><Relationship Id="rId1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5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45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45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0">
            <a:off x="677545" y="1877060"/>
            <a:ext cx="11489055" cy="3565525"/>
            <a:chOff x="-210622" y="4085211"/>
            <a:chExt cx="19892697" cy="5346910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09" tIns="54855" rIns="109709" bIns="54855" rtlCol="0" anchor="ctr"/>
            <a:lstStyle/>
            <a:p>
              <a:pPr algn="ctr"/>
              <a:endParaRPr lang="bg-BG" dirty="0">
                <a:latin typeface="Segoe Print" panose="02000600000000000000" charset="0"/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09" tIns="54855" rIns="109709" bIns="54855" rtlCol="0" anchor="ctr"/>
            <a:lstStyle/>
            <a:p>
              <a:pPr algn="ctr"/>
              <a:endParaRPr lang="bg-BG" dirty="0">
                <a:latin typeface="Segoe Print" panose="02000600000000000000" charset="0"/>
              </a:endParaRPr>
            </a:p>
          </p:txBody>
        </p:sp>
      </p:grpSp>
      <p:sp>
        <p:nvSpPr>
          <p:cNvPr id="37" name="AutoShape 2"/>
          <p:cNvSpPr/>
          <p:nvPr/>
        </p:nvSpPr>
        <p:spPr bwMode="auto">
          <a:xfrm>
            <a:off x="827405" y="2937510"/>
            <a:ext cx="1137285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1828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ES" sz="2800" dirty="0" smtClean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 Swin Transformer: </a:t>
            </a:r>
            <a:endParaRPr lang="en-US" altLang="es-ES" sz="2800" dirty="0" smtClean="0">
              <a:solidFill>
                <a:schemeClr val="bg1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  <a:p>
            <a:pPr algn="ctr" defTabSz="1828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ES" sz="2800" dirty="0" smtClean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Hierarchical Vision Transformer using Shifted Windows</a:t>
            </a:r>
            <a:endParaRPr lang="en-US" altLang="es-ES" sz="2800" dirty="0" smtClean="0">
              <a:solidFill>
                <a:schemeClr val="bg1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4600533" y="4051775"/>
            <a:ext cx="3817938" cy="0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ysDot"/>
            <a:round/>
          </a:ln>
          <a:effectLst/>
        </p:spPr>
        <p:txBody>
          <a:bodyPr lIns="0" tIns="0" rIns="0" bIns="0" anchor="ctr"/>
          <a:lstStyle/>
          <a:p>
            <a:pPr defTabSz="1828165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3000" dirty="0">
              <a:effectLst>
                <a:outerShdw blurRad="38100" dist="38100" dir="2700000" algn="tl">
                  <a:srgbClr val="DDDDDD"/>
                </a:outerShdw>
              </a:effectLst>
              <a:latin typeface="Gill Sans MT" panose="020B0502020104020203" charset="0"/>
              <a:ea typeface="+mn-ea"/>
              <a:cs typeface="Gill Sans MT" panose="020B0502020104020203" charset="0"/>
              <a:sym typeface="Gill Sans MT" panose="020B0502020104020203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135588" y="4174082"/>
            <a:ext cx="8280400" cy="901700"/>
          </a:xfrm>
          <a:prstGeom prst="rect">
            <a:avLst/>
          </a:prstGeom>
          <a:noFill/>
          <a:ln>
            <a:noFill/>
          </a:ln>
        </p:spPr>
        <p:txBody>
          <a:bodyPr lIns="91421" tIns="45711" rIns="91421" bIns="45711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Group Member</a:t>
            </a:r>
            <a:r>
              <a:rPr lang="zh-CN" altLang="en-US" sz="1600" dirty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       Li Hantao      	         Peng Tianyi		</a:t>
            </a:r>
            <a:endParaRPr lang="en-US" altLang="zh-CN" sz="1600" dirty="0">
              <a:solidFill>
                <a:schemeClr val="bg1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	                  G2101725H   	         G2102619K</a:t>
            </a:r>
            <a:endParaRPr lang="en-US" altLang="zh-CN" sz="1600" dirty="0">
              <a:solidFill>
                <a:schemeClr val="bg1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	            hli038@e.ntu.edu.sg       tpeng003@e.ntu.edu.sg</a:t>
            </a:r>
            <a:endParaRPr lang="en-US" altLang="zh-CN" sz="1600" dirty="0">
              <a:solidFill>
                <a:schemeClr val="bg1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</p:txBody>
      </p:sp>
      <p:pic>
        <p:nvPicPr>
          <p:cNvPr id="4" name="图片占位符 3" descr="C:\Users\Hanta\OneDrive - Nanyang Technological University\Templates\NTU_Logo.pngNTU_Logo"/>
          <p:cNvPicPr>
            <a:picLocks noChangeAspect="1"/>
          </p:cNvPicPr>
          <p:nvPr>
            <p:ph type="pic" sz="quarter" idx="13"/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39725" y="370840"/>
            <a:ext cx="2795905" cy="1003300"/>
          </a:xfrm>
          <a:prstGeom prst="rect">
            <a:avLst/>
          </a:prstGeom>
        </p:spPr>
      </p:pic>
      <p:sp>
        <p:nvSpPr>
          <p:cNvPr id="6" name="AutoShape 2"/>
          <p:cNvSpPr/>
          <p:nvPr/>
        </p:nvSpPr>
        <p:spPr bwMode="auto">
          <a:xfrm>
            <a:off x="1910080" y="2300605"/>
            <a:ext cx="6156960" cy="554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25400" tIns="25400" rIns="25400" bIns="25400" anchor="ctr"/>
          <a:p>
            <a:pPr algn="ctr" defTabSz="1828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ES" sz="2000" dirty="0" smtClean="0">
                <a:solidFill>
                  <a:schemeClr val="bg1"/>
                </a:solidFill>
                <a:latin typeface="Calisto MT" panose="02040603050505030304" charset="0"/>
                <a:ea typeface="等线 Light" panose="02010600030101010101" charset="-122"/>
                <a:cs typeface="Calisto MT" panose="02040603050505030304" charset="0"/>
              </a:rPr>
              <a:t>[AI6126] Advanced Computer Vision</a:t>
            </a:r>
            <a:r>
              <a:rPr lang="en-US" altLang="es-ES" sz="2000" dirty="0" smtClean="0">
                <a:solidFill>
                  <a:schemeClr val="bg1"/>
                </a:solidFill>
                <a:latin typeface="Calisto MT" panose="02040603050505030304" charset="0"/>
                <a:ea typeface="等线 Light" panose="02010600030101010101" charset="-122"/>
                <a:cs typeface="Calisto MT" panose="02040603050505030304" charset="0"/>
                <a:sym typeface="+mn-ea"/>
              </a:rPr>
              <a:t> - Paper Reading </a:t>
            </a:r>
            <a:r>
              <a:rPr lang="en-US" altLang="es-ES" sz="2000" dirty="0" smtClean="0">
                <a:solidFill>
                  <a:schemeClr val="bg1"/>
                </a:solidFill>
                <a:latin typeface="Calisto MT" panose="02040603050505030304" charset="0"/>
                <a:ea typeface="等线 Light" panose="02010600030101010101" charset="-122"/>
                <a:cs typeface="Calisto MT" panose="02040603050505030304" charset="0"/>
              </a:rPr>
              <a:t> </a:t>
            </a:r>
            <a:endParaRPr lang="en-US" altLang="es-ES" sz="2000" dirty="0" smtClean="0">
              <a:solidFill>
                <a:schemeClr val="bg1"/>
              </a:solidFill>
              <a:latin typeface="Calisto MT" panose="02040603050505030304" charset="0"/>
              <a:ea typeface="等线 Light" panose="02010600030101010101" charset="-122"/>
              <a:cs typeface="Calisto MT" panose="0204060305050503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Hanta\Desktop\swin papers\figs\21-06 Uformer UNet改进VIT\21-06 Uformer UNet改进VIT_00.png21-06 Uformer UNet改进VIT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999732" y="1428433"/>
            <a:ext cx="4051300" cy="524319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7" name="图片 -2147482623" descr="C:\Users\Hanta\Desktop\swin papers\figs\24.png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310" y="3474085"/>
            <a:ext cx="7421880" cy="235458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8" name="图片 -2147482623" descr="C:\Users\Hanta\Desktop\swin papers\figs\25.png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95830" y="2663825"/>
            <a:ext cx="3210560" cy="404622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3" name="图片 12" descr="C:\Users\Hanta\Desktop\swin papers\figs\21-03 CorssViT two-stream改进VIT\21-03 CorssViT two-stream改进VIT_00.png21-03 CorssViT two-stream改进VIT_0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03847" y="1329373"/>
            <a:ext cx="4036695" cy="52235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1-02 PVT 金字塔改进VIT\21-02 PVT 金字塔改进VIT_00.png21-02 PVT 金字塔改进VIT_00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799072" y="1218883"/>
            <a:ext cx="4045585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-2147482623" descr="C:\Users\Hanta\Desktop\swin papers\figs\26.png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5750" y="3398520"/>
            <a:ext cx="7098665" cy="330962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0" name="图片 9" descr="C:\Users\Hanta\Desktop\swin papers\figs\21-03 HVT 金字塔改进VIT\21-03 HVT 金字塔改进VIT_00.png21-03 HVT 金字塔改进VIT_00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694932" y="1108393"/>
            <a:ext cx="4044950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-2147482623" descr="C:\Users\Hanta\Desktop\swin papers\figs\27.png2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8910" y="3644265"/>
            <a:ext cx="6810375" cy="220281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8" name="图片 -2147482623" descr="C:\Users\Hanta\Desktop\swin papers\figs\28.png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15060" y="3398520"/>
            <a:ext cx="4918710" cy="294322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9" name="图片 18" descr="C:\Users\Hanta\Desktop\swin papers\figs\21-03 PiT 金字塔改进VIT\21-03 PiT 金字塔改进VIT_00.png21-03 PiT 金字塔改进VIT_00"/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7590792" y="998538"/>
            <a:ext cx="4044950" cy="523430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-2147482623" descr="C:\Users\Hanta\Desktop\swin papers\figs\29.png2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78460" y="3312795"/>
            <a:ext cx="6524625" cy="274193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23" name="图片 22" descr="C:\Users\Hanta\Desktop\swin papers\figs\21-04 MViT 金字塔改进VIT\21-04 MViT 金字塔改进VIT_00.png21-04 MViT 金字塔改进VIT_00"/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7487287" y="888683"/>
            <a:ext cx="4044315" cy="523430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-2147482623" descr="C:\Users\Hanta\Desktop\swin papers\figs\30.png3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8745" y="3425190"/>
            <a:ext cx="6860540" cy="268287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28" name="图片 27" descr="C:\Users\Hanta\Desktop\swin papers\figs\21-05 LIT 金字塔改进VIT\21-05 LIT 金字塔改进VIT_00.png21-05 LIT 金字塔改进VIT_00"/>
          <p:cNvPicPr/>
          <p:nvPr/>
        </p:nvPicPr>
        <p:blipFill>
          <a:blip r:embed="rId15"/>
          <a:srcRect/>
          <a:stretch>
            <a:fillRect/>
          </a:stretch>
        </p:blipFill>
        <p:spPr>
          <a:xfrm>
            <a:off x="7384417" y="779463"/>
            <a:ext cx="4043680" cy="523367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 descr="C:\Users\Hanta\Desktop\swin papers\figs\21-05 NesT 金字塔改进VIT\21-05 NesT 金字塔改进VIT_00.png21-05 NesT 金字塔改进VIT_00"/>
          <p:cNvPicPr/>
          <p:nvPr/>
        </p:nvPicPr>
        <p:blipFill>
          <a:blip r:embed="rId16"/>
          <a:srcRect/>
          <a:stretch>
            <a:fillRect/>
          </a:stretch>
        </p:blipFill>
        <p:spPr>
          <a:xfrm>
            <a:off x="7282182" y="670243"/>
            <a:ext cx="4043045" cy="523367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-2147482623" descr="C:\Users\Hanta\Desktop\swin papers\figs\31.png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403985" y="3262630"/>
            <a:ext cx="4165600" cy="329692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31" name="图片 30" descr="C:\Users\Hanta\Desktop\swin papers\figs\21-07 ViP 金字塔改进VIT\21-07 ViP 金字塔改进VIT_00.png21-07 ViP 金字塔改进VIT_00"/>
          <p:cNvPicPr/>
          <p:nvPr/>
        </p:nvPicPr>
        <p:blipFill>
          <a:blip r:embed="rId18"/>
          <a:srcRect/>
          <a:stretch>
            <a:fillRect/>
          </a:stretch>
        </p:blipFill>
        <p:spPr>
          <a:xfrm>
            <a:off x="7179312" y="562293"/>
            <a:ext cx="4043680" cy="523240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-2147482623" descr="C:\Users\Hanta\Desktop\swin papers\figs\32.png3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235585" y="3642360"/>
            <a:ext cx="6810375" cy="216789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35" name="Rectangle 11"/>
          <p:cNvSpPr/>
          <p:nvPr/>
        </p:nvSpPr>
        <p:spPr bwMode="auto">
          <a:xfrm>
            <a:off x="321310" y="1087120"/>
            <a:ext cx="5862955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Single, low-resolution feature map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78460" y="273685"/>
            <a:ext cx="5805805" cy="65976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p>
            <a:pPr algn="ctr"/>
            <a:r>
              <a: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Deficiency of ViT</a:t>
            </a:r>
            <a:endParaRPr lang="en-US" altLang="zh-CN" sz="4000" b="1" dirty="0" smtClean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</p:txBody>
      </p:sp>
      <p:sp>
        <p:nvSpPr>
          <p:cNvPr id="38" name="Rectangle 25"/>
          <p:cNvSpPr/>
          <p:nvPr/>
        </p:nvSpPr>
        <p:spPr>
          <a:xfrm>
            <a:off x="2892425" y="933450"/>
            <a:ext cx="776605" cy="457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69" tIns="22836" rIns="45669" bIns="22836" rtlCol="0" anchor="ctr"/>
          <a:p>
            <a:pPr algn="ctr"/>
            <a:endParaRPr lang="en-US" dirty="0">
              <a:solidFill>
                <a:schemeClr val="accent2"/>
              </a:solidFill>
              <a:latin typeface="Segoe Print" panose="02000600000000000000" charset="0"/>
            </a:endParaRPr>
          </a:p>
        </p:txBody>
      </p:sp>
      <p:sp>
        <p:nvSpPr>
          <p:cNvPr id="39" name="Rectangle 11"/>
          <p:cNvSpPr/>
          <p:nvPr/>
        </p:nvSpPr>
        <p:spPr bwMode="auto">
          <a:xfrm>
            <a:off x="583565" y="1880235"/>
            <a:ext cx="533781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U-Net-like architecture: Uformer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40" name="Rectangle 11"/>
          <p:cNvSpPr/>
          <p:nvPr/>
        </p:nvSpPr>
        <p:spPr bwMode="auto">
          <a:xfrm>
            <a:off x="583565" y="2204720"/>
            <a:ext cx="398589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Two Streams: CrossViT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41" name="Rectangle 11"/>
          <p:cNvSpPr/>
          <p:nvPr/>
        </p:nvSpPr>
        <p:spPr bwMode="auto">
          <a:xfrm>
            <a:off x="583565" y="2529205"/>
            <a:ext cx="5814695" cy="784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 fontAlgn="auto">
              <a:spcBef>
                <a:spcPts val="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Pyramid-like architecture:     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  <a:p>
            <a:pPr algn="l" fontAlgn="auto">
              <a:spcBef>
                <a:spcPts val="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        PVT / HVT / PiT / MViT / LIT / NesT / ViP 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42" name="Rectangle 11"/>
          <p:cNvSpPr/>
          <p:nvPr/>
        </p:nvSpPr>
        <p:spPr bwMode="auto">
          <a:xfrm>
            <a:off x="808355" y="1489075"/>
            <a:ext cx="598551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 -  ii) New architecture design</a:t>
            </a:r>
            <a:endParaRPr lang="en-US" sz="2000" b="1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1155705" y="1351387"/>
            <a:ext cx="903492" cy="506885"/>
          </a:xfrm>
          <a:custGeom>
            <a:avLst/>
            <a:gdLst>
              <a:gd name="T0" fmla="*/ 9469 w 18938"/>
              <a:gd name="T1" fmla="*/ 0 h 10625"/>
              <a:gd name="T2" fmla="*/ 9469 w 18938"/>
              <a:gd name="T3" fmla="*/ 0 h 10625"/>
              <a:gd name="T4" fmla="*/ 0 w 18938"/>
              <a:gd name="T5" fmla="*/ 5313 h 10625"/>
              <a:gd name="T6" fmla="*/ 9469 w 18938"/>
              <a:gd name="T7" fmla="*/ 10624 h 10625"/>
              <a:gd name="T8" fmla="*/ 18937 w 18938"/>
              <a:gd name="T9" fmla="*/ 5313 h 10625"/>
              <a:gd name="T10" fmla="*/ 9469 w 18938"/>
              <a:gd name="T11" fmla="*/ 0 h 10625"/>
              <a:gd name="T12" fmla="*/ 9469 w 18938"/>
              <a:gd name="T13" fmla="*/ 9406 h 10625"/>
              <a:gd name="T14" fmla="*/ 9469 w 18938"/>
              <a:gd name="T15" fmla="*/ 9406 h 10625"/>
              <a:gd name="T16" fmla="*/ 5282 w 18938"/>
              <a:gd name="T17" fmla="*/ 5313 h 10625"/>
              <a:gd name="T18" fmla="*/ 9469 w 18938"/>
              <a:gd name="T19" fmla="*/ 1250 h 10625"/>
              <a:gd name="T20" fmla="*/ 13687 w 18938"/>
              <a:gd name="T21" fmla="*/ 5313 h 10625"/>
              <a:gd name="T22" fmla="*/ 9469 w 18938"/>
              <a:gd name="T23" fmla="*/ 9406 h 10625"/>
              <a:gd name="T24" fmla="*/ 11593 w 18938"/>
              <a:gd name="T25" fmla="*/ 5313 h 10625"/>
              <a:gd name="T26" fmla="*/ 11593 w 18938"/>
              <a:gd name="T27" fmla="*/ 5313 h 10625"/>
              <a:gd name="T28" fmla="*/ 9469 w 18938"/>
              <a:gd name="T29" fmla="*/ 7343 h 10625"/>
              <a:gd name="T30" fmla="*/ 7376 w 18938"/>
              <a:gd name="T31" fmla="*/ 5313 h 10625"/>
              <a:gd name="T32" fmla="*/ 9469 w 18938"/>
              <a:gd name="T33" fmla="*/ 3282 h 10625"/>
              <a:gd name="T34" fmla="*/ 9469 w 18938"/>
              <a:gd name="T35" fmla="*/ 5313 h 10625"/>
              <a:gd name="T36" fmla="*/ 11593 w 18938"/>
              <a:gd name="T37" fmla="*/ 5313 h 10625"/>
              <a:gd name="T38" fmla="*/ 11593 w 18938"/>
              <a:gd name="T39" fmla="*/ 5313 h 10625"/>
              <a:gd name="T40" fmla="*/ 11593 w 18938"/>
              <a:gd name="T41" fmla="*/ 5313 h 10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938" h="10625">
                <a:moveTo>
                  <a:pt x="9469" y="0"/>
                </a:moveTo>
                <a:lnTo>
                  <a:pt x="9469" y="0"/>
                </a:lnTo>
                <a:cubicBezTo>
                  <a:pt x="3251" y="0"/>
                  <a:pt x="0" y="4594"/>
                  <a:pt x="0" y="5313"/>
                </a:cubicBezTo>
                <a:cubicBezTo>
                  <a:pt x="0" y="6031"/>
                  <a:pt x="3251" y="10624"/>
                  <a:pt x="9469" y="10624"/>
                </a:cubicBezTo>
                <a:cubicBezTo>
                  <a:pt x="15687" y="10624"/>
                  <a:pt x="18937" y="6031"/>
                  <a:pt x="18937" y="5313"/>
                </a:cubicBezTo>
                <a:cubicBezTo>
                  <a:pt x="18937" y="4594"/>
                  <a:pt x="15687" y="0"/>
                  <a:pt x="9469" y="0"/>
                </a:cubicBezTo>
                <a:close/>
                <a:moveTo>
                  <a:pt x="9469" y="9406"/>
                </a:moveTo>
                <a:lnTo>
                  <a:pt x="9469" y="9406"/>
                </a:lnTo>
                <a:cubicBezTo>
                  <a:pt x="7157" y="9406"/>
                  <a:pt x="5282" y="7562"/>
                  <a:pt x="5282" y="5313"/>
                </a:cubicBezTo>
                <a:cubicBezTo>
                  <a:pt x="5282" y="3063"/>
                  <a:pt x="7157" y="1250"/>
                  <a:pt x="9469" y="1250"/>
                </a:cubicBezTo>
                <a:cubicBezTo>
                  <a:pt x="11812" y="1250"/>
                  <a:pt x="13687" y="3063"/>
                  <a:pt x="13687" y="5313"/>
                </a:cubicBezTo>
                <a:cubicBezTo>
                  <a:pt x="13687" y="7562"/>
                  <a:pt x="11812" y="9406"/>
                  <a:pt x="9469" y="9406"/>
                </a:cubicBezTo>
                <a:close/>
                <a:moveTo>
                  <a:pt x="11593" y="5313"/>
                </a:moveTo>
                <a:lnTo>
                  <a:pt x="11593" y="5313"/>
                </a:lnTo>
                <a:cubicBezTo>
                  <a:pt x="11593" y="6437"/>
                  <a:pt x="10625" y="7343"/>
                  <a:pt x="9469" y="7343"/>
                </a:cubicBezTo>
                <a:cubicBezTo>
                  <a:pt x="8313" y="7343"/>
                  <a:pt x="7376" y="6437"/>
                  <a:pt x="7376" y="5313"/>
                </a:cubicBezTo>
                <a:cubicBezTo>
                  <a:pt x="7376" y="4188"/>
                  <a:pt x="8313" y="3282"/>
                  <a:pt x="9469" y="3282"/>
                </a:cubicBezTo>
                <a:cubicBezTo>
                  <a:pt x="10093" y="3282"/>
                  <a:pt x="9094" y="4907"/>
                  <a:pt x="9469" y="5313"/>
                </a:cubicBezTo>
                <a:cubicBezTo>
                  <a:pt x="9812" y="5687"/>
                  <a:pt x="11593" y="4813"/>
                  <a:pt x="11593" y="5313"/>
                </a:cubicBezTo>
                <a:close/>
                <a:moveTo>
                  <a:pt x="11593" y="5313"/>
                </a:moveTo>
                <a:lnTo>
                  <a:pt x="11593" y="5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4985" y="464820"/>
            <a:ext cx="11369675" cy="1393239"/>
            <a:chOff x="-4065594" y="547787"/>
            <a:chExt cx="20374939" cy="2786476"/>
          </a:xfrm>
        </p:grpSpPr>
        <p:sp>
          <p:nvSpPr>
            <p:cNvPr id="25" name="TextBox 24"/>
            <p:cNvSpPr txBox="1"/>
            <p:nvPr/>
          </p:nvSpPr>
          <p:spPr>
            <a:xfrm>
              <a:off x="-4065594" y="547787"/>
              <a:ext cx="20374939" cy="2550158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Swin Transformer: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Hierarchical</a:t>
              </a:r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 Vision Transformer using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Shifted Windows</a:t>
              </a:r>
              <a:endParaRPr lang="en-US" altLang="zh-CN" sz="4000" b="1" dirty="0" smtClean="0">
                <a:solidFill>
                  <a:srgbClr val="FF0000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45460" y="3242826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6" name="图片 -2147482623" descr="C:\Users\Hanta\Desktop\swin papers\figs\33.png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1160" y="2327275"/>
            <a:ext cx="6069965" cy="358203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8" name="文本框 7"/>
          <p:cNvSpPr txBox="1"/>
          <p:nvPr/>
        </p:nvSpPr>
        <p:spPr>
          <a:xfrm>
            <a:off x="109220" y="6450965"/>
            <a:ext cx="11146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Microsoft YaHei UI Light" panose="020B0502040204020203" charset="-122"/>
                <a:ea typeface="Microsoft YaHei UI Light" panose="020B0502040204020203" charset="-122"/>
              </a:rPr>
              <a:t>Liu, Z., Lin, Y., Cao, Y., Hu, H. et al. Swin Transformer: Hierarchical Vision Transformer using Shifted Windows. in ICCV 2021.</a:t>
            </a:r>
            <a:endParaRPr lang="en-US" altLang="zh-CN" sz="1400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pic>
        <p:nvPicPr>
          <p:cNvPr id="2" name="图片 -2147482623" descr="C:\Users\Hanta\Desktop\swin papers\figs\34.png3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64655" y="3102610"/>
            <a:ext cx="4976495" cy="202184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grpSp>
        <p:nvGrpSpPr>
          <p:cNvPr id="28" name="组合 27"/>
          <p:cNvGrpSpPr/>
          <p:nvPr/>
        </p:nvGrpSpPr>
        <p:grpSpPr>
          <a:xfrm>
            <a:off x="480695" y="3230880"/>
            <a:ext cx="2650490" cy="2218690"/>
            <a:chOff x="757" y="5088"/>
            <a:chExt cx="4174" cy="3494"/>
          </a:xfrm>
        </p:grpSpPr>
        <p:sp>
          <p:nvSpPr>
            <p:cNvPr id="21" name="任意多边形 20"/>
            <p:cNvSpPr/>
            <p:nvPr/>
          </p:nvSpPr>
          <p:spPr>
            <a:xfrm>
              <a:off x="757" y="8288"/>
              <a:ext cx="1029" cy="294"/>
            </a:xfrm>
            <a:custGeom>
              <a:avLst/>
              <a:gdLst>
                <a:gd name="connisteX0" fmla="*/ 0 w 647700"/>
                <a:gd name="connsiteY0" fmla="*/ 184785 h 186690"/>
                <a:gd name="connisteX1" fmla="*/ 466725 w 647700"/>
                <a:gd name="connsiteY1" fmla="*/ 186690 h 186690"/>
                <a:gd name="connisteX2" fmla="*/ 445770 w 647700"/>
                <a:gd name="connsiteY2" fmla="*/ 184785 h 186690"/>
                <a:gd name="connisteX3" fmla="*/ 647700 w 647700"/>
                <a:gd name="connsiteY3" fmla="*/ 0 h 186690"/>
                <a:gd name="connisteX4" fmla="*/ 148590 w 647700"/>
                <a:gd name="connsiteY4" fmla="*/ 0 h 186690"/>
                <a:gd name="connisteX5" fmla="*/ 0 w 647700"/>
                <a:gd name="connsiteY5" fmla="*/ 184785 h 1866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647700" h="186690">
                  <a:moveTo>
                    <a:pt x="0" y="184785"/>
                  </a:moveTo>
                  <a:lnTo>
                    <a:pt x="466725" y="186690"/>
                  </a:lnTo>
                  <a:lnTo>
                    <a:pt x="445770" y="184785"/>
                  </a:lnTo>
                  <a:lnTo>
                    <a:pt x="647700" y="0"/>
                  </a:lnTo>
                  <a:lnTo>
                    <a:pt x="148590" y="0"/>
                  </a:lnTo>
                  <a:lnTo>
                    <a:pt x="0" y="184785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60" y="6752"/>
              <a:ext cx="2027" cy="605"/>
            </a:xfrm>
            <a:custGeom>
              <a:avLst/>
              <a:gdLst>
                <a:gd name="connisteX0" fmla="*/ 0 w 647700"/>
                <a:gd name="connsiteY0" fmla="*/ 184785 h 186690"/>
                <a:gd name="connisteX1" fmla="*/ 466725 w 647700"/>
                <a:gd name="connsiteY1" fmla="*/ 186690 h 186690"/>
                <a:gd name="connisteX2" fmla="*/ 445770 w 647700"/>
                <a:gd name="connsiteY2" fmla="*/ 184785 h 186690"/>
                <a:gd name="connisteX3" fmla="*/ 647700 w 647700"/>
                <a:gd name="connsiteY3" fmla="*/ 0 h 186690"/>
                <a:gd name="connisteX4" fmla="*/ 148590 w 647700"/>
                <a:gd name="connsiteY4" fmla="*/ 0 h 186690"/>
                <a:gd name="connisteX5" fmla="*/ 0 w 647700"/>
                <a:gd name="connsiteY5" fmla="*/ 184785 h 1866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647700" h="186690">
                  <a:moveTo>
                    <a:pt x="0" y="184785"/>
                  </a:moveTo>
                  <a:lnTo>
                    <a:pt x="466725" y="186690"/>
                  </a:lnTo>
                  <a:lnTo>
                    <a:pt x="445770" y="184785"/>
                  </a:lnTo>
                  <a:lnTo>
                    <a:pt x="647700" y="0"/>
                  </a:lnTo>
                  <a:lnTo>
                    <a:pt x="148590" y="0"/>
                  </a:lnTo>
                  <a:lnTo>
                    <a:pt x="0" y="184785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7" y="5088"/>
              <a:ext cx="4174" cy="1136"/>
            </a:xfrm>
            <a:custGeom>
              <a:avLst/>
              <a:gdLst>
                <a:gd name="connisteX0" fmla="*/ 0 w 647700"/>
                <a:gd name="connsiteY0" fmla="*/ 184785 h 186690"/>
                <a:gd name="connisteX1" fmla="*/ 466725 w 647700"/>
                <a:gd name="connsiteY1" fmla="*/ 186690 h 186690"/>
                <a:gd name="connisteX2" fmla="*/ 445770 w 647700"/>
                <a:gd name="connsiteY2" fmla="*/ 184785 h 186690"/>
                <a:gd name="connisteX3" fmla="*/ 647700 w 647700"/>
                <a:gd name="connsiteY3" fmla="*/ 0 h 186690"/>
                <a:gd name="connisteX4" fmla="*/ 148590 w 647700"/>
                <a:gd name="connsiteY4" fmla="*/ 0 h 186690"/>
                <a:gd name="connisteX5" fmla="*/ 0 w 647700"/>
                <a:gd name="connsiteY5" fmla="*/ 184785 h 1866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647700" h="186690">
                  <a:moveTo>
                    <a:pt x="0" y="184785"/>
                  </a:moveTo>
                  <a:lnTo>
                    <a:pt x="466725" y="186690"/>
                  </a:lnTo>
                  <a:lnTo>
                    <a:pt x="445770" y="184785"/>
                  </a:lnTo>
                  <a:lnTo>
                    <a:pt x="647700" y="0"/>
                  </a:lnTo>
                  <a:lnTo>
                    <a:pt x="148590" y="0"/>
                  </a:lnTo>
                  <a:lnTo>
                    <a:pt x="0" y="184785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2440" y="4701540"/>
            <a:ext cx="5653405" cy="744220"/>
            <a:chOff x="744" y="7404"/>
            <a:chExt cx="8903" cy="1172"/>
          </a:xfrm>
        </p:grpSpPr>
        <p:sp>
          <p:nvSpPr>
            <p:cNvPr id="32" name="任意多边形 31"/>
            <p:cNvSpPr/>
            <p:nvPr/>
          </p:nvSpPr>
          <p:spPr>
            <a:xfrm>
              <a:off x="744" y="8284"/>
              <a:ext cx="1048" cy="293"/>
            </a:xfrm>
            <a:custGeom>
              <a:avLst/>
              <a:gdLst>
                <a:gd name="connisteX0" fmla="*/ 665480 w 665480"/>
                <a:gd name="connsiteY0" fmla="*/ 2540 h 186055"/>
                <a:gd name="connisteX1" fmla="*/ 466090 w 665480"/>
                <a:gd name="connsiteY1" fmla="*/ 179070 h 186055"/>
                <a:gd name="connisteX2" fmla="*/ 0 w 665480"/>
                <a:gd name="connsiteY2" fmla="*/ 186055 h 186055"/>
                <a:gd name="connisteX3" fmla="*/ 219710 w 665480"/>
                <a:gd name="connsiteY3" fmla="*/ 0 h 186055"/>
                <a:gd name="connisteX4" fmla="*/ 665480 w 665480"/>
                <a:gd name="connsiteY4" fmla="*/ 2540 h 1860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665480" h="186055">
                  <a:moveTo>
                    <a:pt x="665480" y="2540"/>
                  </a:moveTo>
                  <a:lnTo>
                    <a:pt x="466090" y="179070"/>
                  </a:lnTo>
                  <a:lnTo>
                    <a:pt x="0" y="186055"/>
                  </a:lnTo>
                  <a:lnTo>
                    <a:pt x="219710" y="0"/>
                  </a:lnTo>
                  <a:lnTo>
                    <a:pt x="665480" y="2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713" y="7404"/>
              <a:ext cx="3935" cy="1129"/>
            </a:xfrm>
            <a:custGeom>
              <a:avLst/>
              <a:gdLst>
                <a:gd name="connisteX0" fmla="*/ 665480 w 665480"/>
                <a:gd name="connsiteY0" fmla="*/ 2540 h 186055"/>
                <a:gd name="connisteX1" fmla="*/ 466090 w 665480"/>
                <a:gd name="connsiteY1" fmla="*/ 179070 h 186055"/>
                <a:gd name="connisteX2" fmla="*/ 0 w 665480"/>
                <a:gd name="connsiteY2" fmla="*/ 186055 h 186055"/>
                <a:gd name="connisteX3" fmla="*/ 219710 w 665480"/>
                <a:gd name="connsiteY3" fmla="*/ 0 h 186055"/>
                <a:gd name="connisteX4" fmla="*/ 665480 w 665480"/>
                <a:gd name="connsiteY4" fmla="*/ 2540 h 1860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665480" h="186055">
                  <a:moveTo>
                    <a:pt x="665480" y="2540"/>
                  </a:moveTo>
                  <a:lnTo>
                    <a:pt x="466090" y="179070"/>
                  </a:lnTo>
                  <a:lnTo>
                    <a:pt x="0" y="186055"/>
                  </a:lnTo>
                  <a:lnTo>
                    <a:pt x="219710" y="0"/>
                  </a:lnTo>
                  <a:lnTo>
                    <a:pt x="665480" y="2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2666999" y="-2665412"/>
            <a:ext cx="6858000" cy="1218882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5" tIns="60932" rIns="121865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92740" y="2223325"/>
            <a:ext cx="5234858" cy="1993900"/>
            <a:chOff x="3492740" y="2676331"/>
            <a:chExt cx="5234858" cy="1993900"/>
          </a:xfrm>
        </p:grpSpPr>
        <p:sp>
          <p:nvSpPr>
            <p:cNvPr id="23" name="AutoShape 5"/>
            <p:cNvSpPr/>
            <p:nvPr/>
          </p:nvSpPr>
          <p:spPr bwMode="auto">
            <a:xfrm>
              <a:off x="3492740" y="2676331"/>
              <a:ext cx="5234858" cy="1993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25395" tIns="25395" rIns="25395" bIns="25395" anchor="ctr"/>
            <a:lstStyle/>
            <a:p>
              <a:pPr algn="ctr">
                <a:defRPr/>
              </a:pPr>
              <a:r>
                <a:rPr lang="es-ES" sz="4600" dirty="0">
                  <a:solidFill>
                    <a:schemeClr val="bg1"/>
                  </a:solidFill>
                  <a:latin typeface="Constantia" panose="02030602050306030303" charset="0"/>
                  <a:cs typeface="Constantia" panose="02030602050306030303" charset="0"/>
                </a:rPr>
                <a:t>Technical Details</a:t>
              </a:r>
              <a:endParaRPr lang="es-ES" sz="4600" dirty="0">
                <a:solidFill>
                  <a:schemeClr val="bg1"/>
                </a:solidFill>
                <a:latin typeface="Constantia" panose="02030602050306030303" charset="0"/>
                <a:cs typeface="Constantia" panose="02030602050306030303" charset="0"/>
              </a:endParaRPr>
            </a:p>
          </p:txBody>
        </p:sp>
        <p:sp>
          <p:nvSpPr>
            <p:cNvPr id="24" name="Line 4"/>
            <p:cNvSpPr>
              <a:spLocks noChangeShapeType="1"/>
            </p:cNvSpPr>
            <p:nvPr/>
          </p:nvSpPr>
          <p:spPr bwMode="auto">
            <a:xfrm flipV="1">
              <a:off x="4913697" y="4136008"/>
              <a:ext cx="2397604" cy="0"/>
            </a:xfrm>
            <a:prstGeom prst="line">
              <a:avLst/>
            </a:prstGeom>
            <a:noFill/>
            <a:ln w="25400" cap="flat" cmpd="sng">
              <a:solidFill>
                <a:srgbClr val="DCDEE0"/>
              </a:solidFill>
              <a:prstDash val="sysDot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DDDDDD"/>
                  </a:outerShdw>
                </a:effectLst>
                <a:latin typeface="Gill Sans MT" panose="020B0502020104020203" charset="0"/>
                <a:cs typeface="Gill Sans MT" panose="020B0502020104020203" charset="0"/>
                <a:sym typeface="Gill Sans MT" panose="020B0502020104020203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/>
          <p:cNvSpPr/>
          <p:nvPr/>
        </p:nvSpPr>
        <p:spPr>
          <a:xfrm>
            <a:off x="1476462" y="2061001"/>
            <a:ext cx="1415825" cy="23264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Patch Partition &amp; Linear Embedding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Overall Architecture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8139" y="4767847"/>
            <a:ext cx="5007677" cy="2006065"/>
          </a:xfrm>
          <a:prstGeom prst="rect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直接箭头连接符 22"/>
          <p:cNvCxnSpPr/>
          <p:nvPr/>
        </p:nvCxnSpPr>
        <p:spPr>
          <a:xfrm>
            <a:off x="2130804" y="4387442"/>
            <a:ext cx="797335" cy="37097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/>
          <p:cNvSpPr/>
          <p:nvPr/>
        </p:nvSpPr>
        <p:spPr>
          <a:xfrm>
            <a:off x="2928139" y="2306972"/>
            <a:ext cx="1232800" cy="19294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5052523" y="2306972"/>
            <a:ext cx="1232800" cy="19294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>
            <a:off x="7143351" y="2306972"/>
            <a:ext cx="1232800" cy="19294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9301291" y="2306972"/>
            <a:ext cx="1232800" cy="19294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5" y="1497330"/>
            <a:ext cx="10549492" cy="31000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6" grpId="0" bldLvl="0" animBg="1"/>
      <p:bldP spid="37" grpId="0" bldLvl="0" animBg="1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/>
          <p:cNvSpPr/>
          <p:nvPr/>
        </p:nvSpPr>
        <p:spPr>
          <a:xfrm>
            <a:off x="4412609" y="2061001"/>
            <a:ext cx="595619" cy="23264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Patch M</a:t>
            </a: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erging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Overall Architecture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0546" y="5238387"/>
            <a:ext cx="6782490" cy="12379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cxnSp>
        <p:nvCxnSpPr>
          <p:cNvPr id="23" name="直接箭头连接符 22"/>
          <p:cNvCxnSpPr/>
          <p:nvPr/>
        </p:nvCxnSpPr>
        <p:spPr>
          <a:xfrm>
            <a:off x="4710418" y="4387441"/>
            <a:ext cx="868261" cy="77363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6492698" y="2061000"/>
            <a:ext cx="595619" cy="23264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8635525" y="2061000"/>
            <a:ext cx="595619" cy="23264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5" y="1497330"/>
            <a:ext cx="10549492" cy="310007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6789518" y="4387441"/>
            <a:ext cx="989" cy="773629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172827" y="4387441"/>
            <a:ext cx="742740" cy="773629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/>
          <p:cNvSpPr/>
          <p:nvPr/>
        </p:nvSpPr>
        <p:spPr>
          <a:xfrm>
            <a:off x="9177558" y="3226923"/>
            <a:ext cx="981510" cy="4041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5605245" y="3226923"/>
            <a:ext cx="981510" cy="4041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506598" y="3226923"/>
            <a:ext cx="981510" cy="4041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5" y="3226923"/>
            <a:ext cx="9973570" cy="2930830"/>
          </a:xfrm>
          <a:prstGeom prst="rect">
            <a:avLst/>
          </a:prstGeom>
        </p:spPr>
      </p:pic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H</a:t>
            </a: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ierarchical Representation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Overall Architecture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10159068" y="4244829"/>
            <a:ext cx="1545430" cy="13002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967993" y="2969703"/>
            <a:ext cx="0" cy="2572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7993" y="2969703"/>
            <a:ext cx="19378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905850" y="2969703"/>
            <a:ext cx="37624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096000" y="2955700"/>
            <a:ext cx="0" cy="2572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9669711" y="2969703"/>
            <a:ext cx="0" cy="2572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098797" y="2698480"/>
            <a:ext cx="0" cy="2572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159068" y="4303552"/>
            <a:ext cx="154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sto MT" panose="02040603050505030304" charset="0"/>
              </a:rPr>
              <a:t>Classification, Detection, Segmentation…</a:t>
            </a:r>
            <a:endParaRPr lang="zh-CN" altLang="en-US" dirty="0">
              <a:latin typeface="Calisto MT" panose="0204060305050503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16455" y="3944110"/>
            <a:ext cx="2072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sto MT" panose="02040603050505030304" charset="0"/>
              </a:rPr>
              <a:t>Various Downstream Task</a:t>
            </a:r>
            <a:endParaRPr lang="zh-CN" altLang="en-US" sz="1200" dirty="0">
              <a:latin typeface="Calisto MT" panose="0204060305050503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35679" y="2322147"/>
            <a:ext cx="332064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sto MT" panose="02040603050505030304" charset="0"/>
              </a:rPr>
              <a:t>Multi-scale Feature Information</a:t>
            </a:r>
            <a:endParaRPr lang="zh-CN" altLang="en-US" dirty="0">
              <a:latin typeface="Calisto MT" panose="02040603050505030304" charset="0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7163258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Window based Self-Attention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Local Window based Self-attention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2" y="1497330"/>
            <a:ext cx="2981733" cy="31558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97" y="1577507"/>
            <a:ext cx="2467541" cy="45884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476301" y="2353111"/>
                <a:ext cx="33686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𝑀𝑆𝐴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ℎ𝑤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01" y="2353111"/>
                <a:ext cx="3368614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7" t="-142" r="-1135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476301" y="4653137"/>
                <a:ext cx="37024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𝑀𝑆𝐴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ℎ𝑤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ℎ𝑤𝐶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01" y="4653137"/>
                <a:ext cx="3702424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5" t="-160" r="-4845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33922" y="4807025"/>
                <a:ext cx="32585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en-US" altLang="zh-CN" dirty="0">
                    <a:latin typeface="Calisto MT" panose="02040603050505030304" charset="0"/>
                  </a:rPr>
                  <a:t>: the height of the feature map</a:t>
                </a:r>
                <a:endParaRPr lang="en-US" altLang="zh-CN" dirty="0">
                  <a:latin typeface="Calisto MT" panose="020406030505050303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Calisto MT" panose="02040603050505030304" charset="0"/>
                  </a:rPr>
                  <a:t>: the width of the feature map</a:t>
                </a:r>
                <a:endParaRPr lang="en-US" altLang="zh-CN" dirty="0">
                  <a:latin typeface="Calisto MT" panose="020406030505050303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Calisto MT" panose="02040603050505030304" charset="0"/>
                  </a:rPr>
                  <a:t>: the depth of the feature map</a:t>
                </a:r>
                <a:endParaRPr lang="en-US" altLang="zh-CN" dirty="0">
                  <a:latin typeface="Calisto MT" panose="020406030505050303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Calisto MT" panose="02040603050505030304" charset="0"/>
                  </a:rPr>
                  <a:t>: the window size of W-MSA</a:t>
                </a:r>
                <a:endParaRPr lang="zh-CN" altLang="en-US" dirty="0">
                  <a:latin typeface="Calisto MT" panose="020406030505050303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2" y="4807025"/>
                <a:ext cx="325857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6" t="-6" r="1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7692705" y="5301842"/>
            <a:ext cx="348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sto MT" panose="02040603050505030304" charset="0"/>
              </a:rPr>
              <a:t>Pros: </a:t>
            </a:r>
            <a:r>
              <a:rPr lang="en-US" altLang="zh-CN" dirty="0">
                <a:latin typeface="Calisto MT" panose="02040603050505030304" charset="0"/>
              </a:rPr>
              <a:t>reduce the computation complexity significantly</a:t>
            </a:r>
            <a:endParaRPr lang="en-US" altLang="zh-CN" dirty="0">
              <a:latin typeface="Calisto MT" panose="02040603050505030304" charset="0"/>
            </a:endParaRPr>
          </a:p>
          <a:p>
            <a:r>
              <a:rPr lang="en-US" altLang="zh-CN" b="1" dirty="0">
                <a:latin typeface="Calisto MT" panose="02040603050505030304" charset="0"/>
              </a:rPr>
              <a:t>Cons: </a:t>
            </a:r>
            <a:r>
              <a:rPr lang="en-US" altLang="zh-CN" dirty="0">
                <a:latin typeface="Calisto MT" panose="02040603050505030304" charset="0"/>
              </a:rPr>
              <a:t>lack of cross-window connection</a:t>
            </a:r>
            <a:endParaRPr lang="zh-CN" altLang="en-US" dirty="0">
              <a:latin typeface="Calisto MT" panose="0204060305050503030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0590" y="2639212"/>
            <a:ext cx="2352894" cy="235289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78445" y="273894"/>
            <a:ext cx="7163258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Window based Self-Attention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1" y="1087120"/>
            <a:ext cx="665833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Shifted Window Partition in Successive Blocks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2" y="1497330"/>
            <a:ext cx="3381230" cy="35786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13" y="1498623"/>
            <a:ext cx="4630375" cy="463037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5234730" y="2994870"/>
            <a:ext cx="0" cy="97312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754117" y="2812213"/>
                <a:ext cx="455446" cy="52604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17" y="2812213"/>
                <a:ext cx="455446" cy="526041"/>
              </a:xfrm>
              <a:prstGeom prst="rect">
                <a:avLst/>
              </a:prstGeom>
              <a:blipFill rotWithShape="1">
                <a:blip r:embed="rId4"/>
                <a:stretch>
                  <a:fillRect l="-111" t="-82" r="-1296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>
            <a:off x="5947794" y="2292011"/>
            <a:ext cx="964734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720071" y="1686861"/>
                <a:ext cx="455446" cy="52604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071" y="1686861"/>
                <a:ext cx="455446" cy="526041"/>
              </a:xfrm>
              <a:prstGeom prst="rect">
                <a:avLst/>
              </a:prstGeom>
              <a:blipFill rotWithShape="1">
                <a:blip r:embed="rId4"/>
                <a:stretch>
                  <a:fillRect l="-137" t="-57" r="-12935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4752 0.083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7163258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Window based Self-Attention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1" y="1087120"/>
            <a:ext cx="665833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Masked MSA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598" y="1745057"/>
            <a:ext cx="862507" cy="862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05" y="1745057"/>
            <a:ext cx="1642871" cy="8625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77" y="1745057"/>
            <a:ext cx="862507" cy="8625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98" y="2607564"/>
            <a:ext cx="862507" cy="16428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105" y="2607564"/>
            <a:ext cx="1642871" cy="16428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77" y="2607564"/>
            <a:ext cx="862507" cy="16428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598" y="4250436"/>
            <a:ext cx="862507" cy="8625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105" y="4250436"/>
            <a:ext cx="1642871" cy="86250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977" y="4250436"/>
            <a:ext cx="862507" cy="86250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2.08333E-6 0.4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0.49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0.493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7163258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Window based Self-Attention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1" y="1087120"/>
            <a:ext cx="665833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M</a:t>
            </a: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asked MSA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597" y="5112711"/>
            <a:ext cx="862507" cy="862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05" y="5112713"/>
            <a:ext cx="1642871" cy="8625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76" y="5112712"/>
            <a:ext cx="862507" cy="8625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98" y="2607564"/>
            <a:ext cx="862507" cy="16428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105" y="2607564"/>
            <a:ext cx="1642871" cy="16428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77" y="2607564"/>
            <a:ext cx="862507" cy="16428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598" y="4250436"/>
            <a:ext cx="862507" cy="8625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105" y="4250436"/>
            <a:ext cx="1642871" cy="86250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977" y="4250436"/>
            <a:ext cx="862507" cy="8625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35104" y="2607562"/>
            <a:ext cx="1642871" cy="1642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69934" y="2607562"/>
            <a:ext cx="1642871" cy="1642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69933" y="4289115"/>
            <a:ext cx="1642871" cy="1642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5104" y="4294539"/>
            <a:ext cx="1642871" cy="1642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14026" y="2749429"/>
            <a:ext cx="35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sto MT" panose="02040603050505030304" charset="0"/>
              </a:rPr>
              <a:t>How to limit the self-attention computation within their own sub-window?</a:t>
            </a:r>
            <a:endParaRPr lang="en-US" altLang="zh-CN" dirty="0">
              <a:latin typeface="Calisto MT" panose="02040603050505030304" charset="0"/>
            </a:endParaRPr>
          </a:p>
          <a:p>
            <a:endParaRPr lang="en-US" altLang="zh-CN" dirty="0">
              <a:latin typeface="Calisto MT" panose="0204060305050503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4027" y="3949758"/>
            <a:ext cx="35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sto MT" panose="02040603050505030304" charset="0"/>
              </a:rPr>
              <a:t>Ans: Mask out features from other sub-window when computing its own self-attention</a:t>
            </a:r>
            <a:endParaRPr lang="zh-CN" altLang="en-US" dirty="0">
              <a:latin typeface="Calisto MT" panose="0204060305050503030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700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27005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27005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9" grpId="0" bldLvl="0" animBg="1"/>
      <p:bldP spid="20" grpId="0" bldLvl="0" animBg="1"/>
      <p:bldP spid="22" grpId="0" bldLvl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1155705" y="1351387"/>
            <a:ext cx="903492" cy="506885"/>
          </a:xfrm>
          <a:custGeom>
            <a:avLst/>
            <a:gdLst>
              <a:gd name="T0" fmla="*/ 9469 w 18938"/>
              <a:gd name="T1" fmla="*/ 0 h 10625"/>
              <a:gd name="T2" fmla="*/ 9469 w 18938"/>
              <a:gd name="T3" fmla="*/ 0 h 10625"/>
              <a:gd name="T4" fmla="*/ 0 w 18938"/>
              <a:gd name="T5" fmla="*/ 5313 h 10625"/>
              <a:gd name="T6" fmla="*/ 9469 w 18938"/>
              <a:gd name="T7" fmla="*/ 10624 h 10625"/>
              <a:gd name="T8" fmla="*/ 18937 w 18938"/>
              <a:gd name="T9" fmla="*/ 5313 h 10625"/>
              <a:gd name="T10" fmla="*/ 9469 w 18938"/>
              <a:gd name="T11" fmla="*/ 0 h 10625"/>
              <a:gd name="T12" fmla="*/ 9469 w 18938"/>
              <a:gd name="T13" fmla="*/ 9406 h 10625"/>
              <a:gd name="T14" fmla="*/ 9469 w 18938"/>
              <a:gd name="T15" fmla="*/ 9406 h 10625"/>
              <a:gd name="T16" fmla="*/ 5282 w 18938"/>
              <a:gd name="T17" fmla="*/ 5313 h 10625"/>
              <a:gd name="T18" fmla="*/ 9469 w 18938"/>
              <a:gd name="T19" fmla="*/ 1250 h 10625"/>
              <a:gd name="T20" fmla="*/ 13687 w 18938"/>
              <a:gd name="T21" fmla="*/ 5313 h 10625"/>
              <a:gd name="T22" fmla="*/ 9469 w 18938"/>
              <a:gd name="T23" fmla="*/ 9406 h 10625"/>
              <a:gd name="T24" fmla="*/ 11593 w 18938"/>
              <a:gd name="T25" fmla="*/ 5313 h 10625"/>
              <a:gd name="T26" fmla="*/ 11593 w 18938"/>
              <a:gd name="T27" fmla="*/ 5313 h 10625"/>
              <a:gd name="T28" fmla="*/ 9469 w 18938"/>
              <a:gd name="T29" fmla="*/ 7343 h 10625"/>
              <a:gd name="T30" fmla="*/ 7376 w 18938"/>
              <a:gd name="T31" fmla="*/ 5313 h 10625"/>
              <a:gd name="T32" fmla="*/ 9469 w 18938"/>
              <a:gd name="T33" fmla="*/ 3282 h 10625"/>
              <a:gd name="T34" fmla="*/ 9469 w 18938"/>
              <a:gd name="T35" fmla="*/ 5313 h 10625"/>
              <a:gd name="T36" fmla="*/ 11593 w 18938"/>
              <a:gd name="T37" fmla="*/ 5313 h 10625"/>
              <a:gd name="T38" fmla="*/ 11593 w 18938"/>
              <a:gd name="T39" fmla="*/ 5313 h 10625"/>
              <a:gd name="T40" fmla="*/ 11593 w 18938"/>
              <a:gd name="T41" fmla="*/ 5313 h 10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938" h="10625">
                <a:moveTo>
                  <a:pt x="9469" y="0"/>
                </a:moveTo>
                <a:lnTo>
                  <a:pt x="9469" y="0"/>
                </a:lnTo>
                <a:cubicBezTo>
                  <a:pt x="3251" y="0"/>
                  <a:pt x="0" y="4594"/>
                  <a:pt x="0" y="5313"/>
                </a:cubicBezTo>
                <a:cubicBezTo>
                  <a:pt x="0" y="6031"/>
                  <a:pt x="3251" y="10624"/>
                  <a:pt x="9469" y="10624"/>
                </a:cubicBezTo>
                <a:cubicBezTo>
                  <a:pt x="15687" y="10624"/>
                  <a:pt x="18937" y="6031"/>
                  <a:pt x="18937" y="5313"/>
                </a:cubicBezTo>
                <a:cubicBezTo>
                  <a:pt x="18937" y="4594"/>
                  <a:pt x="15687" y="0"/>
                  <a:pt x="9469" y="0"/>
                </a:cubicBezTo>
                <a:close/>
                <a:moveTo>
                  <a:pt x="9469" y="9406"/>
                </a:moveTo>
                <a:lnTo>
                  <a:pt x="9469" y="9406"/>
                </a:lnTo>
                <a:cubicBezTo>
                  <a:pt x="7157" y="9406"/>
                  <a:pt x="5282" y="7562"/>
                  <a:pt x="5282" y="5313"/>
                </a:cubicBezTo>
                <a:cubicBezTo>
                  <a:pt x="5282" y="3063"/>
                  <a:pt x="7157" y="1250"/>
                  <a:pt x="9469" y="1250"/>
                </a:cubicBezTo>
                <a:cubicBezTo>
                  <a:pt x="11812" y="1250"/>
                  <a:pt x="13687" y="3063"/>
                  <a:pt x="13687" y="5313"/>
                </a:cubicBezTo>
                <a:cubicBezTo>
                  <a:pt x="13687" y="7562"/>
                  <a:pt x="11812" y="9406"/>
                  <a:pt x="9469" y="9406"/>
                </a:cubicBezTo>
                <a:close/>
                <a:moveTo>
                  <a:pt x="11593" y="5313"/>
                </a:moveTo>
                <a:lnTo>
                  <a:pt x="11593" y="5313"/>
                </a:lnTo>
                <a:cubicBezTo>
                  <a:pt x="11593" y="6437"/>
                  <a:pt x="10625" y="7343"/>
                  <a:pt x="9469" y="7343"/>
                </a:cubicBezTo>
                <a:cubicBezTo>
                  <a:pt x="8313" y="7343"/>
                  <a:pt x="7376" y="6437"/>
                  <a:pt x="7376" y="5313"/>
                </a:cubicBezTo>
                <a:cubicBezTo>
                  <a:pt x="7376" y="4188"/>
                  <a:pt x="8313" y="3282"/>
                  <a:pt x="9469" y="3282"/>
                </a:cubicBezTo>
                <a:cubicBezTo>
                  <a:pt x="10093" y="3282"/>
                  <a:pt x="9094" y="4907"/>
                  <a:pt x="9469" y="5313"/>
                </a:cubicBezTo>
                <a:cubicBezTo>
                  <a:pt x="9812" y="5687"/>
                  <a:pt x="11593" y="4813"/>
                  <a:pt x="11593" y="5313"/>
                </a:cubicBezTo>
                <a:close/>
                <a:moveTo>
                  <a:pt x="11593" y="5313"/>
                </a:moveTo>
                <a:lnTo>
                  <a:pt x="11593" y="5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78460" y="1265555"/>
            <a:ext cx="430720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L</a:t>
            </a:r>
            <a:r>
              <a:rPr lang="zh-CN" alt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ong-</a:t>
            </a: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R</a:t>
            </a:r>
            <a:r>
              <a:rPr lang="zh-CN" alt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ange </a:t>
            </a: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D</a:t>
            </a:r>
            <a:r>
              <a:rPr lang="zh-CN" alt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ependency</a:t>
            </a:r>
            <a:endParaRPr lang="zh-CN" alt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37445" y="261194"/>
            <a:ext cx="7116445" cy="705534"/>
            <a:chOff x="5051128" y="522387"/>
            <a:chExt cx="1423289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5051128" y="522387"/>
              <a:ext cx="1423289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Transformer </a:t>
              </a:r>
              <a:r>
                <a:rPr lang="en-US" altLang="zh-CN" sz="36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vs</a:t>
              </a:r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 CNN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390721" y="18420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2" name="图片 -2147482623" descr="C:\Users\Hanta\Desktop\swin papers\figs\1.png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4305" y="1858010"/>
            <a:ext cx="9344025" cy="412623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109220" y="6450965"/>
            <a:ext cx="11146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Microsoft YaHei UI Light" panose="020B0502040204020203" charset="-122"/>
                <a:ea typeface="Microsoft YaHei UI Light" panose="020B0502040204020203" charset="-122"/>
              </a:rPr>
              <a:t>Cordonnier, J., Loukas, A., &amp; Jaggi, M. On the Relationship between Self-Attention and Convolutional Layers. in ICLR 2020.</a:t>
            </a:r>
            <a:endParaRPr lang="en-US" altLang="zh-CN" sz="1400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6360793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Relative Position Bias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Additional Relative Position Bias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310" y="2843073"/>
            <a:ext cx="7091732" cy="3533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60631" y="3290500"/>
                <a:ext cx="219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)×(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31" y="3290500"/>
                <a:ext cx="2191369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3" t="-204" r="-2248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577131" y="1774438"/>
                <a:ext cx="5480411" cy="697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31" y="1774438"/>
                <a:ext cx="5480411" cy="697883"/>
              </a:xfrm>
              <a:prstGeom prst="rect">
                <a:avLst/>
              </a:prstGeom>
              <a:blipFill rotWithShape="1">
                <a:blip r:embed="rId3"/>
                <a:stretch>
                  <a:fillRect l="-8" t="-36" r="-241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827" y="1774438"/>
            <a:ext cx="4403450" cy="33780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2666999" y="-2665412"/>
            <a:ext cx="6858000" cy="1218882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5" tIns="60932" rIns="121865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92740" y="2223325"/>
            <a:ext cx="5234858" cy="1993900"/>
            <a:chOff x="3492740" y="2676331"/>
            <a:chExt cx="5234858" cy="1993900"/>
          </a:xfrm>
        </p:grpSpPr>
        <p:sp>
          <p:nvSpPr>
            <p:cNvPr id="23" name="AutoShape 5"/>
            <p:cNvSpPr/>
            <p:nvPr/>
          </p:nvSpPr>
          <p:spPr bwMode="auto">
            <a:xfrm>
              <a:off x="3492740" y="2676331"/>
              <a:ext cx="5234858" cy="1993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25395" tIns="25395" rIns="25395" bIns="25395" anchor="ctr"/>
            <a:lstStyle/>
            <a:p>
              <a:pPr algn="ctr">
                <a:defRPr/>
              </a:pPr>
              <a:r>
                <a:rPr lang="es-ES" sz="4600" dirty="0">
                  <a:solidFill>
                    <a:schemeClr val="bg1"/>
                  </a:solidFill>
                  <a:latin typeface="Constantia" panose="02030602050306030303" charset="0"/>
                  <a:cs typeface="Constantia" panose="02030602050306030303" charset="0"/>
                </a:rPr>
                <a:t>E</a:t>
              </a:r>
              <a:r>
                <a:rPr lang="en-US" altLang="zh-CN" sz="4600" dirty="0">
                  <a:solidFill>
                    <a:schemeClr val="bg1"/>
                  </a:solidFill>
                  <a:latin typeface="Constantia" panose="02030602050306030303" charset="0"/>
                  <a:cs typeface="Constantia" panose="02030602050306030303" charset="0"/>
                </a:rPr>
                <a:t>experiment Results</a:t>
              </a:r>
              <a:endParaRPr lang="es-ES" sz="4600" dirty="0">
                <a:solidFill>
                  <a:schemeClr val="bg1"/>
                </a:solidFill>
                <a:latin typeface="Constantia" panose="02030602050306030303" charset="0"/>
                <a:cs typeface="Constantia" panose="02030602050306030303" charset="0"/>
              </a:endParaRPr>
            </a:p>
          </p:txBody>
        </p:sp>
        <p:sp>
          <p:nvSpPr>
            <p:cNvPr id="24" name="Line 4"/>
            <p:cNvSpPr>
              <a:spLocks noChangeShapeType="1"/>
            </p:cNvSpPr>
            <p:nvPr/>
          </p:nvSpPr>
          <p:spPr bwMode="auto">
            <a:xfrm flipV="1">
              <a:off x="4913697" y="4136008"/>
              <a:ext cx="2397604" cy="0"/>
            </a:xfrm>
            <a:prstGeom prst="line">
              <a:avLst/>
            </a:prstGeom>
            <a:noFill/>
            <a:ln w="25400" cap="flat" cmpd="sng">
              <a:solidFill>
                <a:srgbClr val="DCDEE0"/>
              </a:solidFill>
              <a:prstDash val="sysDot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DDDDDD"/>
                  </a:outerShdw>
                </a:effectLst>
                <a:latin typeface="Gill Sans MT" panose="020B0502020104020203" charset="0"/>
                <a:cs typeface="Gill Sans MT" panose="020B0502020104020203" charset="0"/>
                <a:sym typeface="Gill Sans MT" panose="020B0502020104020203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6360793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Classification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Result on ImageNet-1K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9" y="1675548"/>
            <a:ext cx="4448796" cy="42487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"/>
          <a:stretch>
            <a:fillRect/>
          </a:stretch>
        </p:blipFill>
        <p:spPr>
          <a:xfrm>
            <a:off x="5772277" y="1675549"/>
            <a:ext cx="4439270" cy="20659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72278" y="4194495"/>
            <a:ext cx="443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sto MT" panose="02040603050505030304" charset="0"/>
              </a:rPr>
              <a:t>Less FLOPs</a:t>
            </a:r>
            <a:endParaRPr lang="en-US" altLang="zh-CN" dirty="0">
              <a:latin typeface="Calisto MT" panose="02040603050505030304" charset="0"/>
            </a:endParaRPr>
          </a:p>
          <a:p>
            <a:endParaRPr lang="en-US" altLang="zh-CN" dirty="0">
              <a:latin typeface="Calisto MT" panose="02040603050505030304" charset="0"/>
            </a:endParaRPr>
          </a:p>
          <a:p>
            <a:r>
              <a:rPr lang="en-US" altLang="zh-CN" dirty="0">
                <a:latin typeface="Calisto MT" panose="02040603050505030304" charset="0"/>
              </a:rPr>
              <a:t>Much better performance</a:t>
            </a:r>
            <a:endParaRPr lang="zh-CN" altLang="en-US" dirty="0">
              <a:latin typeface="Calisto MT" panose="0204060305050503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8624" y="3993160"/>
            <a:ext cx="4244829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8623" y="5628267"/>
            <a:ext cx="4244829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69497" y="3295722"/>
            <a:ext cx="4244829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69497" y="2685377"/>
            <a:ext cx="4244829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6360793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Object Detection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Result on COCO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0377" y="4965401"/>
            <a:ext cx="443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Calisto MT" panose="02040603050505030304" charset="0"/>
            </a:endParaRPr>
          </a:p>
          <a:p>
            <a:r>
              <a:rPr lang="en-US" altLang="zh-CN" dirty="0">
                <a:latin typeface="Calisto MT" panose="02040603050505030304" charset="0"/>
              </a:rPr>
              <a:t>Works well as a backbone</a:t>
            </a:r>
            <a:endParaRPr lang="zh-CN" altLang="en-US" dirty="0">
              <a:latin typeface="Calisto MT" panose="0204060305050503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5" y="1497330"/>
            <a:ext cx="4525006" cy="4115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57" y="1497330"/>
            <a:ext cx="4448796" cy="33246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78445" y="273894"/>
            <a:ext cx="6360793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2341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Semantic Segmentation</a:t>
              </a:r>
              <a:endParaRPr lang="en-US" altLang="zh-CN" sz="4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8461963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Result on ADE20K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7430" y="1673652"/>
            <a:ext cx="443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Calisto MT" panose="02040603050505030304" charset="0"/>
            </a:endParaRPr>
          </a:p>
          <a:p>
            <a:r>
              <a:rPr lang="en-US" altLang="zh-CN" dirty="0">
                <a:latin typeface="Calisto MT" panose="02040603050505030304" charset="0"/>
              </a:rPr>
              <a:t>Works well as a backbone</a:t>
            </a:r>
            <a:endParaRPr lang="zh-CN" altLang="en-US" dirty="0">
              <a:latin typeface="Calisto MT" panose="0204060305050503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" y="1673652"/>
            <a:ext cx="4515480" cy="36295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1"/>
          <p:cNvSpPr/>
          <p:nvPr/>
        </p:nvSpPr>
        <p:spPr bwMode="auto">
          <a:xfrm>
            <a:off x="583565" y="1410335"/>
            <a:ext cx="799147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Imporved MViT, Twin, Shuffle Transformer......</a:t>
            </a:r>
            <a:endParaRPr lang="zh-CN" alt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4" name="Rectangle 11"/>
          <p:cNvSpPr/>
          <p:nvPr/>
        </p:nvSpPr>
        <p:spPr bwMode="auto">
          <a:xfrm>
            <a:off x="583565" y="2436495"/>
            <a:ext cx="956373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Enhanced Local Self-Attention for Vision Transformer (ELSA)</a:t>
            </a:r>
            <a:endParaRPr lang="zh-CN" alt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5" name="Rectangle 11"/>
          <p:cNvSpPr/>
          <p:nvPr/>
        </p:nvSpPr>
        <p:spPr bwMode="auto">
          <a:xfrm>
            <a:off x="583565" y="4488815"/>
            <a:ext cx="692150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Plain Vision Transformer Backbones (ViTDet)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2" name="Rectangle 11"/>
          <p:cNvSpPr/>
          <p:nvPr/>
        </p:nvSpPr>
        <p:spPr bwMode="auto">
          <a:xfrm>
            <a:off x="583565" y="3462655"/>
            <a:ext cx="956373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ConvNeXt</a:t>
            </a:r>
            <a:endParaRPr lang="zh-CN" alt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2666999" y="-2665412"/>
            <a:ext cx="6858000" cy="1218882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5" tIns="60932" rIns="121865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" name="AutoShape 5"/>
          <p:cNvSpPr/>
          <p:nvPr/>
        </p:nvSpPr>
        <p:spPr bwMode="auto">
          <a:xfrm>
            <a:off x="3492740" y="2676331"/>
            <a:ext cx="5234858" cy="199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25395" tIns="25395" rIns="25395" bIns="25395" anchor="ctr"/>
          <a:lstStyle/>
          <a:p>
            <a:pPr algn="ctr">
              <a:defRPr/>
            </a:pPr>
            <a:r>
              <a:rPr lang="es-ES" sz="4600" dirty="0">
                <a:solidFill>
                  <a:schemeClr val="bg1"/>
                </a:solidFill>
                <a:latin typeface="Constantia" panose="02030602050306030303" charset="0"/>
                <a:cs typeface="Constantia" panose="02030602050306030303" charset="0"/>
              </a:rPr>
              <a:t>THANK YOU</a:t>
            </a:r>
            <a:endParaRPr lang="es-ES" sz="4600" dirty="0">
              <a:solidFill>
                <a:schemeClr val="bg1"/>
              </a:solidFill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 flipV="1">
            <a:off x="4913697" y="4136008"/>
            <a:ext cx="2397604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latin typeface="Gill Sans MT" panose="020B0502020104020203" charset="0"/>
              <a:cs typeface="Gill Sans MT" panose="020B0502020104020203" charset="0"/>
              <a:sym typeface="Gill Sans MT" panose="020B0502020104020203" charset="0"/>
            </a:endParaRPr>
          </a:p>
        </p:txBody>
      </p:sp>
      <p:sp>
        <p:nvSpPr>
          <p:cNvPr id="16" name="AutoShape 119"/>
          <p:cNvSpPr/>
          <p:nvPr/>
        </p:nvSpPr>
        <p:spPr bwMode="auto">
          <a:xfrm>
            <a:off x="4947118" y="782432"/>
            <a:ext cx="2306772" cy="22981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914400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 MT" panose="020B0502020104020203" charset="0"/>
              <a:cs typeface="Gill Sans MT" panose="020B0502020104020203" charset="0"/>
              <a:sym typeface="Gill Sans MT" panose="020B0502020104020203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1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1"/>
          <p:cNvSpPr/>
          <p:nvPr/>
        </p:nvSpPr>
        <p:spPr bwMode="auto">
          <a:xfrm>
            <a:off x="378460" y="1256665"/>
            <a:ext cx="459740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Strong Modeling Capability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93400" y="261194"/>
            <a:ext cx="5805805" cy="705534"/>
            <a:chOff x="6363038" y="5223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6363038" y="5223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Transformer </a:t>
              </a:r>
              <a:r>
                <a:rPr lang="en-US" altLang="zh-CN" sz="36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vs</a:t>
              </a:r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 CNN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390721" y="18420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2" name="图片 -2147482623" descr="C:\Users\Hanta\Desktop\swin papers\figs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56530" y="1751965"/>
            <a:ext cx="6295390" cy="303784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109220" y="6450965"/>
            <a:ext cx="11146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Microsoft YaHei UI Light" panose="020B0502040204020203" charset="-122"/>
                <a:ea typeface="Microsoft YaHei UI Light" panose="020B0502040204020203" charset="-122"/>
              </a:rPr>
              <a:t>Hu, H., Zhang, Z., Xie, Z., &amp; Lin, S. Local Relation Networks for Image Recognition. in ICCV 2019.</a:t>
            </a:r>
            <a:endParaRPr lang="en-US" altLang="zh-CN" sz="1400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4" name="Rectangle 11"/>
          <p:cNvSpPr/>
          <p:nvPr/>
        </p:nvSpPr>
        <p:spPr bwMode="auto">
          <a:xfrm>
            <a:off x="751840" y="1877695"/>
            <a:ext cx="430720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i)   </a:t>
            </a: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Composability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5" name="Rectangle 11"/>
          <p:cNvSpPr/>
          <p:nvPr/>
        </p:nvSpPr>
        <p:spPr bwMode="auto">
          <a:xfrm>
            <a:off x="751840" y="2498090"/>
            <a:ext cx="430720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ii)  </a:t>
            </a: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Relationship Modeling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6" name="Rectangle 11"/>
          <p:cNvSpPr/>
          <p:nvPr/>
        </p:nvSpPr>
        <p:spPr bwMode="auto">
          <a:xfrm>
            <a:off x="1155700" y="3179445"/>
            <a:ext cx="4842510" cy="1791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 fontAlgn="auto">
              <a:spcBef>
                <a:spcPts val="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Pixel - to - Piexl</a:t>
            </a:r>
            <a:endParaRPr lang="en-US" altLang="zh-CN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  <a:p>
            <a:pPr algn="l" fontAlgn="auto">
              <a:spcBef>
                <a:spcPts val="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Object - to - Piexl</a:t>
            </a:r>
            <a:endParaRPr lang="en-US" altLang="zh-CN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  <a:p>
            <a:pPr algn="l" fontAlgn="auto">
              <a:spcBef>
                <a:spcPts val="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Object - to - Object</a:t>
            </a:r>
            <a:endParaRPr lang="en-US" altLang="zh-CN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  <a:p>
            <a:pPr algn="l" fontAlgn="auto">
              <a:spcBef>
                <a:spcPts val="0"/>
              </a:spcBef>
            </a:pPr>
            <a:endParaRPr lang="en-US" altLang="zh-CN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  <a:p>
            <a:pPr algn="l" fontAlgn="auto">
              <a:spcBef>
                <a:spcPts val="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Vision - Language - Graph……</a:t>
            </a:r>
            <a:endParaRPr lang="en-US" altLang="zh-CN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11" name="Rectangle 11"/>
          <p:cNvSpPr/>
          <p:nvPr/>
        </p:nvSpPr>
        <p:spPr bwMode="auto">
          <a:xfrm>
            <a:off x="378460" y="5252085"/>
            <a:ext cx="1076579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</a:t>
            </a: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Multiple tasks, Parallel computing, Scalable to large model and data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1155705" y="1351387"/>
            <a:ext cx="903492" cy="506885"/>
          </a:xfrm>
          <a:custGeom>
            <a:avLst/>
            <a:gdLst>
              <a:gd name="T0" fmla="*/ 9469 w 18938"/>
              <a:gd name="T1" fmla="*/ 0 h 10625"/>
              <a:gd name="T2" fmla="*/ 9469 w 18938"/>
              <a:gd name="T3" fmla="*/ 0 h 10625"/>
              <a:gd name="T4" fmla="*/ 0 w 18938"/>
              <a:gd name="T5" fmla="*/ 5313 h 10625"/>
              <a:gd name="T6" fmla="*/ 9469 w 18938"/>
              <a:gd name="T7" fmla="*/ 10624 h 10625"/>
              <a:gd name="T8" fmla="*/ 18937 w 18938"/>
              <a:gd name="T9" fmla="*/ 5313 h 10625"/>
              <a:gd name="T10" fmla="*/ 9469 w 18938"/>
              <a:gd name="T11" fmla="*/ 0 h 10625"/>
              <a:gd name="T12" fmla="*/ 9469 w 18938"/>
              <a:gd name="T13" fmla="*/ 9406 h 10625"/>
              <a:gd name="T14" fmla="*/ 9469 w 18938"/>
              <a:gd name="T15" fmla="*/ 9406 h 10625"/>
              <a:gd name="T16" fmla="*/ 5282 w 18938"/>
              <a:gd name="T17" fmla="*/ 5313 h 10625"/>
              <a:gd name="T18" fmla="*/ 9469 w 18938"/>
              <a:gd name="T19" fmla="*/ 1250 h 10625"/>
              <a:gd name="T20" fmla="*/ 13687 w 18938"/>
              <a:gd name="T21" fmla="*/ 5313 h 10625"/>
              <a:gd name="T22" fmla="*/ 9469 w 18938"/>
              <a:gd name="T23" fmla="*/ 9406 h 10625"/>
              <a:gd name="T24" fmla="*/ 11593 w 18938"/>
              <a:gd name="T25" fmla="*/ 5313 h 10625"/>
              <a:gd name="T26" fmla="*/ 11593 w 18938"/>
              <a:gd name="T27" fmla="*/ 5313 h 10625"/>
              <a:gd name="T28" fmla="*/ 9469 w 18938"/>
              <a:gd name="T29" fmla="*/ 7343 h 10625"/>
              <a:gd name="T30" fmla="*/ 7376 w 18938"/>
              <a:gd name="T31" fmla="*/ 5313 h 10625"/>
              <a:gd name="T32" fmla="*/ 9469 w 18938"/>
              <a:gd name="T33" fmla="*/ 3282 h 10625"/>
              <a:gd name="T34" fmla="*/ 9469 w 18938"/>
              <a:gd name="T35" fmla="*/ 5313 h 10625"/>
              <a:gd name="T36" fmla="*/ 11593 w 18938"/>
              <a:gd name="T37" fmla="*/ 5313 h 10625"/>
              <a:gd name="T38" fmla="*/ 11593 w 18938"/>
              <a:gd name="T39" fmla="*/ 5313 h 10625"/>
              <a:gd name="T40" fmla="*/ 11593 w 18938"/>
              <a:gd name="T41" fmla="*/ 5313 h 10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938" h="10625">
                <a:moveTo>
                  <a:pt x="9469" y="0"/>
                </a:moveTo>
                <a:lnTo>
                  <a:pt x="9469" y="0"/>
                </a:lnTo>
                <a:cubicBezTo>
                  <a:pt x="3251" y="0"/>
                  <a:pt x="0" y="4594"/>
                  <a:pt x="0" y="5313"/>
                </a:cubicBezTo>
                <a:cubicBezTo>
                  <a:pt x="0" y="6031"/>
                  <a:pt x="3251" y="10624"/>
                  <a:pt x="9469" y="10624"/>
                </a:cubicBezTo>
                <a:cubicBezTo>
                  <a:pt x="15687" y="10624"/>
                  <a:pt x="18937" y="6031"/>
                  <a:pt x="18937" y="5313"/>
                </a:cubicBezTo>
                <a:cubicBezTo>
                  <a:pt x="18937" y="4594"/>
                  <a:pt x="15687" y="0"/>
                  <a:pt x="9469" y="0"/>
                </a:cubicBezTo>
                <a:close/>
                <a:moveTo>
                  <a:pt x="9469" y="9406"/>
                </a:moveTo>
                <a:lnTo>
                  <a:pt x="9469" y="9406"/>
                </a:lnTo>
                <a:cubicBezTo>
                  <a:pt x="7157" y="9406"/>
                  <a:pt x="5282" y="7562"/>
                  <a:pt x="5282" y="5313"/>
                </a:cubicBezTo>
                <a:cubicBezTo>
                  <a:pt x="5282" y="3063"/>
                  <a:pt x="7157" y="1250"/>
                  <a:pt x="9469" y="1250"/>
                </a:cubicBezTo>
                <a:cubicBezTo>
                  <a:pt x="11812" y="1250"/>
                  <a:pt x="13687" y="3063"/>
                  <a:pt x="13687" y="5313"/>
                </a:cubicBezTo>
                <a:cubicBezTo>
                  <a:pt x="13687" y="7562"/>
                  <a:pt x="11812" y="9406"/>
                  <a:pt x="9469" y="9406"/>
                </a:cubicBezTo>
                <a:close/>
                <a:moveTo>
                  <a:pt x="11593" y="5313"/>
                </a:moveTo>
                <a:lnTo>
                  <a:pt x="11593" y="5313"/>
                </a:lnTo>
                <a:cubicBezTo>
                  <a:pt x="11593" y="6437"/>
                  <a:pt x="10625" y="7343"/>
                  <a:pt x="9469" y="7343"/>
                </a:cubicBezTo>
                <a:cubicBezTo>
                  <a:pt x="8313" y="7343"/>
                  <a:pt x="7376" y="6437"/>
                  <a:pt x="7376" y="5313"/>
                </a:cubicBezTo>
                <a:cubicBezTo>
                  <a:pt x="7376" y="4188"/>
                  <a:pt x="8313" y="3282"/>
                  <a:pt x="9469" y="3282"/>
                </a:cubicBezTo>
                <a:cubicBezTo>
                  <a:pt x="10093" y="3282"/>
                  <a:pt x="9094" y="4907"/>
                  <a:pt x="9469" y="5313"/>
                </a:cubicBezTo>
                <a:cubicBezTo>
                  <a:pt x="9812" y="5687"/>
                  <a:pt x="11593" y="4813"/>
                  <a:pt x="11593" y="5313"/>
                </a:cubicBezTo>
                <a:close/>
                <a:moveTo>
                  <a:pt x="11593" y="5313"/>
                </a:moveTo>
                <a:lnTo>
                  <a:pt x="11593" y="5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454660" y="1266190"/>
            <a:ext cx="459740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CNN + Self-Attention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4645" y="265004"/>
            <a:ext cx="5805805" cy="715059"/>
            <a:chOff x="885528" y="528737"/>
            <a:chExt cx="11611610" cy="1430117"/>
          </a:xfrm>
        </p:grpSpPr>
        <p:sp>
          <p:nvSpPr>
            <p:cNvPr id="25" name="TextBox 24"/>
            <p:cNvSpPr txBox="1"/>
            <p:nvPr/>
          </p:nvSpPr>
          <p:spPr>
            <a:xfrm>
              <a:off x="885528" y="52873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How to use Transformer?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4" name="Rectangle 11"/>
          <p:cNvSpPr/>
          <p:nvPr/>
        </p:nvSpPr>
        <p:spPr bwMode="auto">
          <a:xfrm>
            <a:off x="751840" y="1747520"/>
            <a:ext cx="531876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Relation Networks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7" name="图片 -2147482623" descr="C:\Users\Hanta\Desktop\swin papers\figs\3.pn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0195" y="3001645"/>
            <a:ext cx="7035165" cy="332740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2" name="图片 11" descr="C:\Users\Hanta\Desktop\swin papers\figs\17-11 Relation network 首个ete的transformer建模\17-11 Relation network 首个ete的transformer建模_00.png17-11 Relation network 首个ete的transformer建模_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7955915" y="1428750"/>
            <a:ext cx="4046220" cy="52362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-2147482623" descr="C:\Users\Hanta\Desktop\swin papers\figs\4.png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38325" y="3192780"/>
            <a:ext cx="3938270" cy="336740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16" name="Rectangle 11"/>
          <p:cNvSpPr/>
          <p:nvPr/>
        </p:nvSpPr>
        <p:spPr bwMode="auto">
          <a:xfrm>
            <a:off x="751840" y="2103120"/>
            <a:ext cx="46526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Non-local Neural Networks (NLNet)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13" name="图片 12" descr="C:\Users\Hanta\Desktop\swin papers\figs\17-11 NLNet\17-11 NLNet_00.png17-11 NLNet_0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47965" y="1322070"/>
            <a:ext cx="4050030" cy="524129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0-05 DETR 组合CNN\20-05 DETR 组合CNN_00.png20-05 DETR 组合CNN_00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719695" y="1219835"/>
            <a:ext cx="4070350" cy="523684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1"/>
          <p:cNvSpPr/>
          <p:nvPr/>
        </p:nvSpPr>
        <p:spPr bwMode="auto">
          <a:xfrm>
            <a:off x="751205" y="2445385"/>
            <a:ext cx="44240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DETR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18" name="图片 -2147482623" descr="C:\Users\Hanta\Desktop\swin papers\figs\5.png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635" y="3616325"/>
            <a:ext cx="7359650" cy="204152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19" name="Rectangle 11"/>
          <p:cNvSpPr/>
          <p:nvPr/>
        </p:nvSpPr>
        <p:spPr bwMode="auto">
          <a:xfrm>
            <a:off x="751205" y="2794000"/>
            <a:ext cx="641413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Improvments, such as Deformable DETR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20" name="图片 19" descr="C:\Users\Hanta\Desktop\swin papers\figs\20-10 D-DETR 组合CNN\20-10 D-DETR 组合CNN_00.png20-10 D-DETR 组合CNN_00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615555" y="1117600"/>
            <a:ext cx="4046220" cy="523684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Hanta\Desktop\swin papers\figs\19-04 LRNet 替代CNN 将resnet的CNN变为local relation\19-04 LRNet 替代CNN 将resnet的CNN变为local relation_00.png19-04 LRNet 替代CNN 将resnet的CNN变为local relation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909560" y="1420495"/>
            <a:ext cx="4045585" cy="52362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1155705" y="1351387"/>
            <a:ext cx="903492" cy="506885"/>
          </a:xfrm>
          <a:custGeom>
            <a:avLst/>
            <a:gdLst>
              <a:gd name="T0" fmla="*/ 9469 w 18938"/>
              <a:gd name="T1" fmla="*/ 0 h 10625"/>
              <a:gd name="T2" fmla="*/ 9469 w 18938"/>
              <a:gd name="T3" fmla="*/ 0 h 10625"/>
              <a:gd name="T4" fmla="*/ 0 w 18938"/>
              <a:gd name="T5" fmla="*/ 5313 h 10625"/>
              <a:gd name="T6" fmla="*/ 9469 w 18938"/>
              <a:gd name="T7" fmla="*/ 10624 h 10625"/>
              <a:gd name="T8" fmla="*/ 18937 w 18938"/>
              <a:gd name="T9" fmla="*/ 5313 h 10625"/>
              <a:gd name="T10" fmla="*/ 9469 w 18938"/>
              <a:gd name="T11" fmla="*/ 0 h 10625"/>
              <a:gd name="T12" fmla="*/ 9469 w 18938"/>
              <a:gd name="T13" fmla="*/ 9406 h 10625"/>
              <a:gd name="T14" fmla="*/ 9469 w 18938"/>
              <a:gd name="T15" fmla="*/ 9406 h 10625"/>
              <a:gd name="T16" fmla="*/ 5282 w 18938"/>
              <a:gd name="T17" fmla="*/ 5313 h 10625"/>
              <a:gd name="T18" fmla="*/ 9469 w 18938"/>
              <a:gd name="T19" fmla="*/ 1250 h 10625"/>
              <a:gd name="T20" fmla="*/ 13687 w 18938"/>
              <a:gd name="T21" fmla="*/ 5313 h 10625"/>
              <a:gd name="T22" fmla="*/ 9469 w 18938"/>
              <a:gd name="T23" fmla="*/ 9406 h 10625"/>
              <a:gd name="T24" fmla="*/ 11593 w 18938"/>
              <a:gd name="T25" fmla="*/ 5313 h 10625"/>
              <a:gd name="T26" fmla="*/ 11593 w 18938"/>
              <a:gd name="T27" fmla="*/ 5313 h 10625"/>
              <a:gd name="T28" fmla="*/ 9469 w 18938"/>
              <a:gd name="T29" fmla="*/ 7343 h 10625"/>
              <a:gd name="T30" fmla="*/ 7376 w 18938"/>
              <a:gd name="T31" fmla="*/ 5313 h 10625"/>
              <a:gd name="T32" fmla="*/ 9469 w 18938"/>
              <a:gd name="T33" fmla="*/ 3282 h 10625"/>
              <a:gd name="T34" fmla="*/ 9469 w 18938"/>
              <a:gd name="T35" fmla="*/ 5313 h 10625"/>
              <a:gd name="T36" fmla="*/ 11593 w 18938"/>
              <a:gd name="T37" fmla="*/ 5313 h 10625"/>
              <a:gd name="T38" fmla="*/ 11593 w 18938"/>
              <a:gd name="T39" fmla="*/ 5313 h 10625"/>
              <a:gd name="T40" fmla="*/ 11593 w 18938"/>
              <a:gd name="T41" fmla="*/ 5313 h 10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938" h="10625">
                <a:moveTo>
                  <a:pt x="9469" y="0"/>
                </a:moveTo>
                <a:lnTo>
                  <a:pt x="9469" y="0"/>
                </a:lnTo>
                <a:cubicBezTo>
                  <a:pt x="3251" y="0"/>
                  <a:pt x="0" y="4594"/>
                  <a:pt x="0" y="5313"/>
                </a:cubicBezTo>
                <a:cubicBezTo>
                  <a:pt x="0" y="6031"/>
                  <a:pt x="3251" y="10624"/>
                  <a:pt x="9469" y="10624"/>
                </a:cubicBezTo>
                <a:cubicBezTo>
                  <a:pt x="15687" y="10624"/>
                  <a:pt x="18937" y="6031"/>
                  <a:pt x="18937" y="5313"/>
                </a:cubicBezTo>
                <a:cubicBezTo>
                  <a:pt x="18937" y="4594"/>
                  <a:pt x="15687" y="0"/>
                  <a:pt x="9469" y="0"/>
                </a:cubicBezTo>
                <a:close/>
                <a:moveTo>
                  <a:pt x="9469" y="9406"/>
                </a:moveTo>
                <a:lnTo>
                  <a:pt x="9469" y="9406"/>
                </a:lnTo>
                <a:cubicBezTo>
                  <a:pt x="7157" y="9406"/>
                  <a:pt x="5282" y="7562"/>
                  <a:pt x="5282" y="5313"/>
                </a:cubicBezTo>
                <a:cubicBezTo>
                  <a:pt x="5282" y="3063"/>
                  <a:pt x="7157" y="1250"/>
                  <a:pt x="9469" y="1250"/>
                </a:cubicBezTo>
                <a:cubicBezTo>
                  <a:pt x="11812" y="1250"/>
                  <a:pt x="13687" y="3063"/>
                  <a:pt x="13687" y="5313"/>
                </a:cubicBezTo>
                <a:cubicBezTo>
                  <a:pt x="13687" y="7562"/>
                  <a:pt x="11812" y="9406"/>
                  <a:pt x="9469" y="9406"/>
                </a:cubicBezTo>
                <a:close/>
                <a:moveTo>
                  <a:pt x="11593" y="5313"/>
                </a:moveTo>
                <a:lnTo>
                  <a:pt x="11593" y="5313"/>
                </a:lnTo>
                <a:cubicBezTo>
                  <a:pt x="11593" y="6437"/>
                  <a:pt x="10625" y="7343"/>
                  <a:pt x="9469" y="7343"/>
                </a:cubicBezTo>
                <a:cubicBezTo>
                  <a:pt x="8313" y="7343"/>
                  <a:pt x="7376" y="6437"/>
                  <a:pt x="7376" y="5313"/>
                </a:cubicBezTo>
                <a:cubicBezTo>
                  <a:pt x="7376" y="4188"/>
                  <a:pt x="8313" y="3282"/>
                  <a:pt x="9469" y="3282"/>
                </a:cubicBezTo>
                <a:cubicBezTo>
                  <a:pt x="10093" y="3282"/>
                  <a:pt x="9094" y="4907"/>
                  <a:pt x="9469" y="5313"/>
                </a:cubicBezTo>
                <a:cubicBezTo>
                  <a:pt x="9812" y="5687"/>
                  <a:pt x="11593" y="4813"/>
                  <a:pt x="11593" y="5313"/>
                </a:cubicBezTo>
                <a:close/>
                <a:moveTo>
                  <a:pt x="11593" y="5313"/>
                </a:moveTo>
                <a:lnTo>
                  <a:pt x="11593" y="5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7" name="图片 -2147482623" descr="C:\Users\Hanta\Desktop\swin papers\figs\6.png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5700" y="2736215"/>
            <a:ext cx="5164455" cy="393509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3" name="图片 12" descr="C:\Users\Hanta\Desktop\swin papers\figs\19-06 SASA 替代CNN\19-06 SASA 替代CNN_00.png19-06 SASA 替代CNN_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02245" y="1307465"/>
            <a:ext cx="4050030" cy="524129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0-04 SANet 替代CNN\20-04 SANet 替代CNN_00.png20-04 SANet 替代CNN_0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98740" y="1198880"/>
            <a:ext cx="4046220" cy="523684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-2147482623" descr="C:\Users\Hanta\Desktop\swin papers\figs\7.png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3935" y="3142615"/>
            <a:ext cx="5644515" cy="346710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3" name="图片 -2147482623" descr="C:\Users\Hanta\Desktop\swin papers\figs\8.png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831340" y="3043555"/>
            <a:ext cx="3517900" cy="356616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6" name="图片 -2147482623" descr="C:\Users\Hanta\Desktop\swin papers\figs\10.png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20290" y="2555240"/>
            <a:ext cx="4742180" cy="4116070"/>
          </a:xfrm>
          <a:prstGeom prst="rect">
            <a:avLst/>
          </a:prstGeom>
          <a:noFill/>
          <a:ln w="31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24"/>
          <p:cNvSpPr txBox="1"/>
          <p:nvPr/>
        </p:nvSpPr>
        <p:spPr>
          <a:xfrm>
            <a:off x="454645" y="265004"/>
            <a:ext cx="5805805" cy="65976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p>
            <a:pPr algn="ctr"/>
            <a:r>
              <a: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rPr>
              <a:t>How to use Transformer?</a:t>
            </a:r>
            <a:endParaRPr lang="en-US" altLang="zh-CN" sz="4000" b="1" dirty="0" smtClean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</a:endParaRPr>
          </a:p>
        </p:txBody>
      </p:sp>
      <p:sp>
        <p:nvSpPr>
          <p:cNvPr id="9" name="Rectangle 25"/>
          <p:cNvSpPr/>
          <p:nvPr/>
        </p:nvSpPr>
        <p:spPr>
          <a:xfrm>
            <a:off x="2892287" y="934344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69" tIns="22836" rIns="45669" bIns="22836" rtlCol="0" anchor="ctr"/>
          <a:p>
            <a:pPr algn="ctr"/>
            <a:endParaRPr lang="en-US" dirty="0">
              <a:solidFill>
                <a:schemeClr val="accent2"/>
              </a:solidFill>
              <a:latin typeface="Segoe Print" panose="02000600000000000000" charset="0"/>
            </a:endParaRPr>
          </a:p>
        </p:txBody>
      </p:sp>
      <p:sp>
        <p:nvSpPr>
          <p:cNvPr id="10" name="Rectangle 11"/>
          <p:cNvSpPr/>
          <p:nvPr/>
        </p:nvSpPr>
        <p:spPr bwMode="auto">
          <a:xfrm>
            <a:off x="454660" y="1266190"/>
            <a:ext cx="459740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Pure Transformer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11" name="Rectangle 11"/>
          <p:cNvSpPr/>
          <p:nvPr/>
        </p:nvSpPr>
        <p:spPr bwMode="auto">
          <a:xfrm>
            <a:off x="751205" y="2445385"/>
            <a:ext cx="44240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SANet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21" name="Rectangle 11"/>
          <p:cNvSpPr/>
          <p:nvPr/>
        </p:nvSpPr>
        <p:spPr bwMode="auto">
          <a:xfrm>
            <a:off x="751205" y="1748155"/>
            <a:ext cx="531876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Local Relation Net (LR-Net)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22" name="Rectangle 11"/>
          <p:cNvSpPr/>
          <p:nvPr/>
        </p:nvSpPr>
        <p:spPr bwMode="auto">
          <a:xfrm>
            <a:off x="751205" y="2096770"/>
            <a:ext cx="58337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Stand-alone Self-attention Net (SASA)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1155705" y="1351387"/>
            <a:ext cx="903492" cy="506885"/>
          </a:xfrm>
          <a:custGeom>
            <a:avLst/>
            <a:gdLst>
              <a:gd name="T0" fmla="*/ 9469 w 18938"/>
              <a:gd name="T1" fmla="*/ 0 h 10625"/>
              <a:gd name="T2" fmla="*/ 9469 w 18938"/>
              <a:gd name="T3" fmla="*/ 0 h 10625"/>
              <a:gd name="T4" fmla="*/ 0 w 18938"/>
              <a:gd name="T5" fmla="*/ 5313 h 10625"/>
              <a:gd name="T6" fmla="*/ 9469 w 18938"/>
              <a:gd name="T7" fmla="*/ 10624 h 10625"/>
              <a:gd name="T8" fmla="*/ 18937 w 18938"/>
              <a:gd name="T9" fmla="*/ 5313 h 10625"/>
              <a:gd name="T10" fmla="*/ 9469 w 18938"/>
              <a:gd name="T11" fmla="*/ 0 h 10625"/>
              <a:gd name="T12" fmla="*/ 9469 w 18938"/>
              <a:gd name="T13" fmla="*/ 9406 h 10625"/>
              <a:gd name="T14" fmla="*/ 9469 w 18938"/>
              <a:gd name="T15" fmla="*/ 9406 h 10625"/>
              <a:gd name="T16" fmla="*/ 5282 w 18938"/>
              <a:gd name="T17" fmla="*/ 5313 h 10625"/>
              <a:gd name="T18" fmla="*/ 9469 w 18938"/>
              <a:gd name="T19" fmla="*/ 1250 h 10625"/>
              <a:gd name="T20" fmla="*/ 13687 w 18938"/>
              <a:gd name="T21" fmla="*/ 5313 h 10625"/>
              <a:gd name="T22" fmla="*/ 9469 w 18938"/>
              <a:gd name="T23" fmla="*/ 9406 h 10625"/>
              <a:gd name="T24" fmla="*/ 11593 w 18938"/>
              <a:gd name="T25" fmla="*/ 5313 h 10625"/>
              <a:gd name="T26" fmla="*/ 11593 w 18938"/>
              <a:gd name="T27" fmla="*/ 5313 h 10625"/>
              <a:gd name="T28" fmla="*/ 9469 w 18938"/>
              <a:gd name="T29" fmla="*/ 7343 h 10625"/>
              <a:gd name="T30" fmla="*/ 7376 w 18938"/>
              <a:gd name="T31" fmla="*/ 5313 h 10625"/>
              <a:gd name="T32" fmla="*/ 9469 w 18938"/>
              <a:gd name="T33" fmla="*/ 3282 h 10625"/>
              <a:gd name="T34" fmla="*/ 9469 w 18938"/>
              <a:gd name="T35" fmla="*/ 5313 h 10625"/>
              <a:gd name="T36" fmla="*/ 11593 w 18938"/>
              <a:gd name="T37" fmla="*/ 5313 h 10625"/>
              <a:gd name="T38" fmla="*/ 11593 w 18938"/>
              <a:gd name="T39" fmla="*/ 5313 h 10625"/>
              <a:gd name="T40" fmla="*/ 11593 w 18938"/>
              <a:gd name="T41" fmla="*/ 5313 h 10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938" h="10625">
                <a:moveTo>
                  <a:pt x="9469" y="0"/>
                </a:moveTo>
                <a:lnTo>
                  <a:pt x="9469" y="0"/>
                </a:lnTo>
                <a:cubicBezTo>
                  <a:pt x="3251" y="0"/>
                  <a:pt x="0" y="4594"/>
                  <a:pt x="0" y="5313"/>
                </a:cubicBezTo>
                <a:cubicBezTo>
                  <a:pt x="0" y="6031"/>
                  <a:pt x="3251" y="10624"/>
                  <a:pt x="9469" y="10624"/>
                </a:cubicBezTo>
                <a:cubicBezTo>
                  <a:pt x="15687" y="10624"/>
                  <a:pt x="18937" y="6031"/>
                  <a:pt x="18937" y="5313"/>
                </a:cubicBezTo>
                <a:cubicBezTo>
                  <a:pt x="18937" y="4594"/>
                  <a:pt x="15687" y="0"/>
                  <a:pt x="9469" y="0"/>
                </a:cubicBezTo>
                <a:close/>
                <a:moveTo>
                  <a:pt x="9469" y="9406"/>
                </a:moveTo>
                <a:lnTo>
                  <a:pt x="9469" y="9406"/>
                </a:lnTo>
                <a:cubicBezTo>
                  <a:pt x="7157" y="9406"/>
                  <a:pt x="5282" y="7562"/>
                  <a:pt x="5282" y="5313"/>
                </a:cubicBezTo>
                <a:cubicBezTo>
                  <a:pt x="5282" y="3063"/>
                  <a:pt x="7157" y="1250"/>
                  <a:pt x="9469" y="1250"/>
                </a:cubicBezTo>
                <a:cubicBezTo>
                  <a:pt x="11812" y="1250"/>
                  <a:pt x="13687" y="3063"/>
                  <a:pt x="13687" y="5313"/>
                </a:cubicBezTo>
                <a:cubicBezTo>
                  <a:pt x="13687" y="7562"/>
                  <a:pt x="11812" y="9406"/>
                  <a:pt x="9469" y="9406"/>
                </a:cubicBezTo>
                <a:close/>
                <a:moveTo>
                  <a:pt x="11593" y="5313"/>
                </a:moveTo>
                <a:lnTo>
                  <a:pt x="11593" y="5313"/>
                </a:lnTo>
                <a:cubicBezTo>
                  <a:pt x="11593" y="6437"/>
                  <a:pt x="10625" y="7343"/>
                  <a:pt x="9469" y="7343"/>
                </a:cubicBezTo>
                <a:cubicBezTo>
                  <a:pt x="8313" y="7343"/>
                  <a:pt x="7376" y="6437"/>
                  <a:pt x="7376" y="5313"/>
                </a:cubicBezTo>
                <a:cubicBezTo>
                  <a:pt x="7376" y="4188"/>
                  <a:pt x="8313" y="3282"/>
                  <a:pt x="9469" y="3282"/>
                </a:cubicBezTo>
                <a:cubicBezTo>
                  <a:pt x="10093" y="3282"/>
                  <a:pt x="9094" y="4907"/>
                  <a:pt x="9469" y="5313"/>
                </a:cubicBezTo>
                <a:cubicBezTo>
                  <a:pt x="9812" y="5687"/>
                  <a:pt x="11593" y="4813"/>
                  <a:pt x="11593" y="5313"/>
                </a:cubicBezTo>
                <a:close/>
                <a:moveTo>
                  <a:pt x="11593" y="5313"/>
                </a:moveTo>
                <a:lnTo>
                  <a:pt x="11593" y="5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92780" y="427990"/>
            <a:ext cx="6479540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Vision Transformer (ViT)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pic>
        <p:nvPicPr>
          <p:cNvPr id="6" name="图片 -2147482623" descr="C:\Users\Hanta\Desktop\swin papers\figs\9.png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36090" y="1241425"/>
            <a:ext cx="9390380" cy="510159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8" name="文本框 7"/>
          <p:cNvSpPr txBox="1"/>
          <p:nvPr/>
        </p:nvSpPr>
        <p:spPr>
          <a:xfrm>
            <a:off x="109220" y="6450965"/>
            <a:ext cx="11146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Microsoft YaHei UI Light" panose="020B0502040204020203" charset="-122"/>
                <a:ea typeface="Microsoft YaHei UI Light" panose="020B0502040204020203" charset="-122"/>
              </a:rPr>
              <a:t>Dosovitskiy, A., Beyer, L., et al. An Image is Worth 16x16 Words: Transformers for Image Recognition at Scale. in ICLR 2021.</a:t>
            </a:r>
            <a:endParaRPr lang="en-US" altLang="zh-CN" sz="1400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Hanta\Desktop\swin papers\figs\21-10 TNT 局部信息 改进VIT\21-10 TNT 局部信息 改进VIT_00.png21-10 TNT 局部信息 改进VIT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908608" y="1371918"/>
            <a:ext cx="4051935" cy="524383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Rectangle 11"/>
          <p:cNvSpPr/>
          <p:nvPr/>
        </p:nvSpPr>
        <p:spPr bwMode="auto">
          <a:xfrm>
            <a:off x="321310" y="1087120"/>
            <a:ext cx="5862955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I. Disregard the local feature extraction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25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Deficiency of ViT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4" name="Rectangle 11"/>
          <p:cNvSpPr/>
          <p:nvPr/>
        </p:nvSpPr>
        <p:spPr bwMode="auto">
          <a:xfrm>
            <a:off x="583565" y="1880235"/>
            <a:ext cx="533781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Transformer in Transformer (TNT)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7" name="图片 -2147482623" descr="C:\Users\Hanta\Desktop\swin papers\figs\11.png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585" y="2749550"/>
            <a:ext cx="7131685" cy="349250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16" name="Rectangle 11"/>
          <p:cNvSpPr/>
          <p:nvPr/>
        </p:nvSpPr>
        <p:spPr bwMode="auto">
          <a:xfrm>
            <a:off x="583565" y="2204720"/>
            <a:ext cx="398589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Cross Attention (CAT) / TWINS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13" name="图片 12" descr="C:\Users\Hanta\Desktop\swin papers\figs\21-06 CAT 局部信息 改进VIT\21-06 CAT 局部信息 改进VIT_00.png21-06 CAT 局部信息 改进VIT_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06373" y="1261428"/>
            <a:ext cx="4050030" cy="524065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1-09 TWINS 局部信息 改进VIT\21-09 TWINS 局部信息 改进VIT_00.png21-09 TWINS 局部信息 改进VIT_0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707948" y="1155383"/>
            <a:ext cx="4046220" cy="52362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1"/>
          <p:cNvSpPr/>
          <p:nvPr/>
        </p:nvSpPr>
        <p:spPr bwMode="auto">
          <a:xfrm>
            <a:off x="583565" y="2529205"/>
            <a:ext cx="33953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Tokens-to-Token ViT (T2T)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5" name="Rectangle 11"/>
          <p:cNvSpPr/>
          <p:nvPr/>
        </p:nvSpPr>
        <p:spPr bwMode="auto">
          <a:xfrm>
            <a:off x="808355" y="1489075"/>
            <a:ext cx="598551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 - Enhance modeling capacity for local information</a:t>
            </a:r>
            <a:endParaRPr lang="en-US" sz="2000" b="1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8" name="图片 -2147482623" descr="C:\Users\Hanta\Desktop\swin papers\figs\12.png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5585" y="3559810"/>
            <a:ext cx="3359150" cy="210883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9" name="图片 -2147482623" descr="C:\Users\Hanta\Desktop\swin papers\figs\13.png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73805" y="3679190"/>
            <a:ext cx="3602990" cy="224155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0" name="图片 9" descr="C:\Users\Hanta\Desktop\swin papers\figs\21-11 T2T 局部信息 改进VIT\21-11 T2T 局部信息 改进VIT_00.png21-11 T2T 局部信息 改进VIT_00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610158" y="1049338"/>
            <a:ext cx="4045585" cy="52362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-2147482623" descr="C:\Users\Hanta\Desktop\swin papers\figs\14.png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1250" y="2988945"/>
            <a:ext cx="4913630" cy="374269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15" name="Rectangle 11"/>
          <p:cNvSpPr/>
          <p:nvPr/>
        </p:nvSpPr>
        <p:spPr bwMode="auto">
          <a:xfrm>
            <a:off x="583565" y="2853690"/>
            <a:ext cx="21761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RegionViT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pic>
        <p:nvPicPr>
          <p:cNvPr id="18" name="图片 -2147482623" descr="C:\Users\Hanta\Desktop\swin papers\figs\15.png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13130" y="3449955"/>
            <a:ext cx="5775960" cy="270002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9" name="图片 18" descr="C:\Users\Hanta\Desktop\swin papers\figs\22-03 RegionViT 局部信息 改进VIT\22-03 RegionViT 局部信息 改进VIT_00.png22-03 RegionViT 局部信息 改进VIT_00"/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7512368" y="944563"/>
            <a:ext cx="4045585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Hanta\Desktop\swin papers\figs\20-12 DeiT 计算量方面改进ViT\20-12 DeiT 计算量方面改进ViT_00.png20-12 DeiT 计算量方面改进ViT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889875" y="1371918"/>
            <a:ext cx="4051935" cy="524319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7" name="图片 -2147482623" descr="C:\Users\Hanta\Desktop\swin papers\figs\16.png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72640" y="2409190"/>
            <a:ext cx="3255645" cy="423735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3" name="图片 12" descr="C:\Users\Hanta\Desktop\swin papers\figs\21-06 XCiT 计算量改进VIT\21-06 XCiT 计算量改进VIT_00.png21-06 XCiT 计算量改进VIT_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83830" y="1258253"/>
            <a:ext cx="4036695" cy="524065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1-06 KVT 计算量改进VIT\21-06 KVT 计算量改进VIT_00.png21-06 KVT 计算量改进VIT_0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68895" y="1149033"/>
            <a:ext cx="4045585" cy="52362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C:\Users\Hanta\Desktop\swin papers\figs\21-06 Refiner 计算量改进VIT\21-06 Refiner 计算量改进VIT_00.png21-06 Refiner 计算量改进VIT_00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553960" y="1041083"/>
            <a:ext cx="4045585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 descr="C:\Users\Hanta\Desktop\swin papers\figs\21-06 Patch Slimming 计算量改进VIT\21-06 Patch Slimming 计算量改进VIT_00.png21-06 Patch Slimming 计算量改进VIT_00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439660" y="933133"/>
            <a:ext cx="4044950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-2147482623" descr="C:\Users\Hanta\Desktop\swin papers\figs\17.png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9920" y="3006725"/>
            <a:ext cx="6342380" cy="304292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3" name="图片 -2147482623" descr="C:\Users\Hanta\Desktop\swin papers\figs\18.png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3565" y="3117850"/>
            <a:ext cx="6379845" cy="346392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6" name="图片 -2147482623" descr="C:\Users\Hanta\Desktop\swin papers\figs\19.png1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770505" y="3277235"/>
            <a:ext cx="3150870" cy="335470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21" name="图片 -2147482623" descr="C:\Users\Hanta\Desktop\swin papers\figs\20.png2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4830" y="3315335"/>
            <a:ext cx="3794125" cy="305371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22" name="Rectangle 11"/>
          <p:cNvSpPr/>
          <p:nvPr/>
        </p:nvSpPr>
        <p:spPr bwMode="auto">
          <a:xfrm>
            <a:off x="321310" y="1087120"/>
            <a:ext cx="5862955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II. Global Attention: O(n</a:t>
            </a:r>
            <a:r>
              <a:rPr lang="en-US" sz="2400" baseline="30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2</a:t>
            </a: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)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27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Deficiency of ViT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28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29" name="Rectangle 11"/>
          <p:cNvSpPr/>
          <p:nvPr/>
        </p:nvSpPr>
        <p:spPr bwMode="auto">
          <a:xfrm>
            <a:off x="583565" y="1880235"/>
            <a:ext cx="533781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Strong Data-Augmentation (DeiT)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0" name="Rectangle 11"/>
          <p:cNvSpPr/>
          <p:nvPr/>
        </p:nvSpPr>
        <p:spPr bwMode="auto">
          <a:xfrm>
            <a:off x="583565" y="2205990"/>
            <a:ext cx="548576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Cross-Covariance Image Transformers (XCiT)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1" name="Rectangle 11"/>
          <p:cNvSpPr/>
          <p:nvPr/>
        </p:nvSpPr>
        <p:spPr bwMode="auto">
          <a:xfrm>
            <a:off x="583565" y="2531745"/>
            <a:ext cx="33953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</a:t>
            </a:r>
            <a:r>
              <a:rPr lang="en-US" sz="2000" i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k</a:t>
            </a: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-NN Attention (KVT)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2" name="Rectangle 11"/>
          <p:cNvSpPr/>
          <p:nvPr/>
        </p:nvSpPr>
        <p:spPr bwMode="auto">
          <a:xfrm>
            <a:off x="808355" y="1489075"/>
            <a:ext cx="598551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 -  Reduce the computation</a:t>
            </a:r>
            <a:endParaRPr lang="en-US" sz="2000" b="1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3" name="Rectangle 11"/>
          <p:cNvSpPr/>
          <p:nvPr/>
        </p:nvSpPr>
        <p:spPr bwMode="auto">
          <a:xfrm>
            <a:off x="583565" y="2857500"/>
            <a:ext cx="21761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Refiner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4" name="Rectangle 11"/>
          <p:cNvSpPr/>
          <p:nvPr/>
        </p:nvSpPr>
        <p:spPr bwMode="auto">
          <a:xfrm>
            <a:off x="583565" y="3183255"/>
            <a:ext cx="217614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Patch Slimming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Hanta\Desktop\swin papers\figs\21-07 SETR 加decoder\21-07 SETR 加decoder_00.png21-07 SETR 加decoder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928293" y="1371918"/>
            <a:ext cx="4051300" cy="5243195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Freeform 1"/>
          <p:cNvSpPr>
            <a:spLocks noChangeArrowheads="1"/>
          </p:cNvSpPr>
          <p:nvPr/>
        </p:nvSpPr>
        <p:spPr bwMode="auto">
          <a:xfrm>
            <a:off x="2928139" y="2749429"/>
            <a:ext cx="504296" cy="720412"/>
          </a:xfrm>
          <a:custGeom>
            <a:avLst/>
            <a:gdLst>
              <a:gd name="T0" fmla="*/ 4338 w 4818"/>
              <a:gd name="T1" fmla="*/ 688 h 6883"/>
              <a:gd name="T2" fmla="*/ 4338 w 4818"/>
              <a:gd name="T3" fmla="*/ 688 h 6883"/>
              <a:gd name="T4" fmla="*/ 3932 w 4818"/>
              <a:gd name="T5" fmla="*/ 1721 h 6883"/>
              <a:gd name="T6" fmla="*/ 897 w 4818"/>
              <a:gd name="T7" fmla="*/ 1721 h 6883"/>
              <a:gd name="T8" fmla="*/ 491 w 4818"/>
              <a:gd name="T9" fmla="*/ 688 h 6883"/>
              <a:gd name="T10" fmla="*/ 0 w 4818"/>
              <a:gd name="T11" fmla="*/ 1168 h 6883"/>
              <a:gd name="T12" fmla="*/ 0 w 4818"/>
              <a:gd name="T13" fmla="*/ 6403 h 6883"/>
              <a:gd name="T14" fmla="*/ 491 w 4818"/>
              <a:gd name="T15" fmla="*/ 6882 h 6883"/>
              <a:gd name="T16" fmla="*/ 4338 w 4818"/>
              <a:gd name="T17" fmla="*/ 6882 h 6883"/>
              <a:gd name="T18" fmla="*/ 4817 w 4818"/>
              <a:gd name="T19" fmla="*/ 6403 h 6883"/>
              <a:gd name="T20" fmla="*/ 4817 w 4818"/>
              <a:gd name="T21" fmla="*/ 1168 h 6883"/>
              <a:gd name="T22" fmla="*/ 4338 w 4818"/>
              <a:gd name="T23" fmla="*/ 688 h 6883"/>
              <a:gd name="T24" fmla="*/ 3650 w 4818"/>
              <a:gd name="T25" fmla="*/ 1376 h 6883"/>
              <a:gd name="T26" fmla="*/ 3650 w 4818"/>
              <a:gd name="T27" fmla="*/ 1376 h 6883"/>
              <a:gd name="T28" fmla="*/ 3957 w 4818"/>
              <a:gd name="T29" fmla="*/ 688 h 6883"/>
              <a:gd name="T30" fmla="*/ 3207 w 4818"/>
              <a:gd name="T31" fmla="*/ 688 h 6883"/>
              <a:gd name="T32" fmla="*/ 2962 w 4818"/>
              <a:gd name="T33" fmla="*/ 0 h 6883"/>
              <a:gd name="T34" fmla="*/ 1868 w 4818"/>
              <a:gd name="T35" fmla="*/ 0 h 6883"/>
              <a:gd name="T36" fmla="*/ 1610 w 4818"/>
              <a:gd name="T37" fmla="*/ 688 h 6883"/>
              <a:gd name="T38" fmla="*/ 860 w 4818"/>
              <a:gd name="T39" fmla="*/ 688 h 6883"/>
              <a:gd name="T40" fmla="*/ 1179 w 4818"/>
              <a:gd name="T41" fmla="*/ 1376 h 6883"/>
              <a:gd name="T42" fmla="*/ 3650 w 4818"/>
              <a:gd name="T43" fmla="*/ 1376 h 6883"/>
              <a:gd name="T44" fmla="*/ 3650 w 4818"/>
              <a:gd name="T45" fmla="*/ 1376 h 6883"/>
              <a:gd name="T46" fmla="*/ 3650 w 4818"/>
              <a:gd name="T47" fmla="*/ 1376 h 6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8" h="6883">
                <a:moveTo>
                  <a:pt x="4338" y="688"/>
                </a:moveTo>
                <a:lnTo>
                  <a:pt x="4338" y="688"/>
                </a:lnTo>
                <a:cubicBezTo>
                  <a:pt x="3932" y="1721"/>
                  <a:pt x="3932" y="1721"/>
                  <a:pt x="3932" y="1721"/>
                </a:cubicBezTo>
                <a:cubicBezTo>
                  <a:pt x="897" y="1721"/>
                  <a:pt x="897" y="1721"/>
                  <a:pt x="897" y="1721"/>
                </a:cubicBezTo>
                <a:cubicBezTo>
                  <a:pt x="491" y="688"/>
                  <a:pt x="491" y="688"/>
                  <a:pt x="491" y="688"/>
                </a:cubicBezTo>
                <a:cubicBezTo>
                  <a:pt x="221" y="688"/>
                  <a:pt x="0" y="910"/>
                  <a:pt x="0" y="1168"/>
                </a:cubicBezTo>
                <a:cubicBezTo>
                  <a:pt x="0" y="6403"/>
                  <a:pt x="0" y="6403"/>
                  <a:pt x="0" y="6403"/>
                </a:cubicBezTo>
                <a:cubicBezTo>
                  <a:pt x="0" y="6661"/>
                  <a:pt x="221" y="6882"/>
                  <a:pt x="491" y="6882"/>
                </a:cubicBezTo>
                <a:cubicBezTo>
                  <a:pt x="4338" y="6882"/>
                  <a:pt x="4338" y="6882"/>
                  <a:pt x="4338" y="6882"/>
                </a:cubicBezTo>
                <a:cubicBezTo>
                  <a:pt x="4608" y="6882"/>
                  <a:pt x="4817" y="6661"/>
                  <a:pt x="4817" y="6403"/>
                </a:cubicBezTo>
                <a:cubicBezTo>
                  <a:pt x="4817" y="1168"/>
                  <a:pt x="4817" y="1168"/>
                  <a:pt x="4817" y="1168"/>
                </a:cubicBezTo>
                <a:cubicBezTo>
                  <a:pt x="4817" y="910"/>
                  <a:pt x="4608" y="688"/>
                  <a:pt x="4338" y="688"/>
                </a:cubicBezTo>
                <a:close/>
                <a:moveTo>
                  <a:pt x="3650" y="1376"/>
                </a:moveTo>
                <a:lnTo>
                  <a:pt x="3650" y="1376"/>
                </a:lnTo>
                <a:cubicBezTo>
                  <a:pt x="3957" y="688"/>
                  <a:pt x="3957" y="688"/>
                  <a:pt x="3957" y="688"/>
                </a:cubicBezTo>
                <a:cubicBezTo>
                  <a:pt x="3207" y="688"/>
                  <a:pt x="3207" y="688"/>
                  <a:pt x="3207" y="688"/>
                </a:cubicBezTo>
                <a:cubicBezTo>
                  <a:pt x="2962" y="0"/>
                  <a:pt x="2962" y="0"/>
                  <a:pt x="2962" y="0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610" y="688"/>
                  <a:pt x="1610" y="688"/>
                  <a:pt x="1610" y="688"/>
                </a:cubicBezTo>
                <a:cubicBezTo>
                  <a:pt x="860" y="688"/>
                  <a:pt x="860" y="688"/>
                  <a:pt x="860" y="688"/>
                </a:cubicBezTo>
                <a:cubicBezTo>
                  <a:pt x="1179" y="1376"/>
                  <a:pt x="1179" y="1376"/>
                  <a:pt x="1179" y="1376"/>
                </a:cubicBezTo>
                <a:lnTo>
                  <a:pt x="3650" y="1376"/>
                </a:lnTo>
                <a:close/>
                <a:moveTo>
                  <a:pt x="3650" y="1376"/>
                </a:moveTo>
                <a:lnTo>
                  <a:pt x="3650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2" tIns="60946" rIns="121892" bIns="6094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7" name="图片 -2147482623" descr="C:\Users\Hanta\Desktop\swin papers\figs\21.png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310" y="3181985"/>
            <a:ext cx="7169150" cy="2978785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13" name="图片 12" descr="C:\Users\Hanta\Desktop\swin papers\figs\21-10 segformer 加decoder\21-10 segformer 加decoder_00.png21-10 segformer 加decoder_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22883" y="1267778"/>
            <a:ext cx="4036695" cy="522351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\Users\Hanta\Desktop\swin papers\figs\22-03 new\22-03 new_00.png22-03 new_0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708583" y="1152208"/>
            <a:ext cx="4045585" cy="5234940"/>
          </a:xfrm>
          <a:prstGeom prst="rect">
            <a:avLst/>
          </a:prstGeom>
          <a:ln w="635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-2147482623" descr="C:\Users\Hanta\Desktop\swin papers\figs\22.png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1310" y="2952750"/>
            <a:ext cx="7223760" cy="354584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pic>
        <p:nvPicPr>
          <p:cNvPr id="9" name="图片 -2147482623" descr="C:\Users\Hanta\Desktop\swin papers\figs\23.png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250" y="3830955"/>
            <a:ext cx="7322820" cy="1624330"/>
          </a:xfrm>
          <a:prstGeom prst="rect">
            <a:avLst/>
          </a:prstGeom>
          <a:noFill/>
          <a:ln w="3175" cmpd="sng">
            <a:noFill/>
            <a:prstDash val="solid"/>
          </a:ln>
          <a:effectLst/>
        </p:spPr>
      </p:pic>
      <p:sp>
        <p:nvSpPr>
          <p:cNvPr id="29" name="Rectangle 11"/>
          <p:cNvSpPr/>
          <p:nvPr/>
        </p:nvSpPr>
        <p:spPr bwMode="auto">
          <a:xfrm>
            <a:off x="321310" y="1087120"/>
            <a:ext cx="5862955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4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III. Single, low-resolution feature map</a:t>
            </a:r>
            <a:endParaRPr lang="en-US" sz="24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grpSp>
        <p:nvGrpSpPr>
          <p:cNvPr id="30" name="Group 23"/>
          <p:cNvGrpSpPr/>
          <p:nvPr/>
        </p:nvGrpSpPr>
        <p:grpSpPr>
          <a:xfrm>
            <a:off x="378445" y="273894"/>
            <a:ext cx="5805805" cy="705534"/>
            <a:chOff x="733128" y="547787"/>
            <a:chExt cx="11611610" cy="1411067"/>
          </a:xfrm>
        </p:grpSpPr>
        <p:sp>
          <p:nvSpPr>
            <p:cNvPr id="31" name="TextBox 24"/>
            <p:cNvSpPr txBox="1"/>
            <p:nvPr/>
          </p:nvSpPr>
          <p:spPr>
            <a:xfrm>
              <a:off x="733128" y="547787"/>
              <a:ext cx="11611610" cy="1319529"/>
            </a:xfrm>
            <a:prstGeom prst="rect">
              <a:avLst/>
            </a:prstGeom>
            <a:noFill/>
          </p:spPr>
          <p:txBody>
            <a:bodyPr wrap="square" lIns="45711" tIns="22855" rIns="45711" bIns="22855" rtlCol="0">
              <a:spAutoFit/>
            </a:bodyPr>
            <a:p>
              <a:pPr algn="ctr"/>
              <a:r>
                <a:rPr lang="en-US" altLang="zh-CN" sz="4000" b="1" dirty="0" smtClean="0">
                  <a:solidFill>
                    <a:schemeClr val="tx2"/>
                  </a:solidFill>
                  <a:latin typeface="Calisto MT" panose="02040603050505030304" charset="0"/>
                  <a:ea typeface="宋体" panose="02010600030101010101" pitchFamily="2" charset="-122"/>
                  <a:cs typeface="Calisto MT" panose="02040603050505030304" charset="0"/>
                </a:rPr>
                <a:t>Deficiency of ViT</a:t>
              </a:r>
              <a:endParaRPr lang="en-US" altLang="zh-CN" sz="4000" b="1" dirty="0" smtClean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</a:endParaRPr>
            </a:p>
          </p:txBody>
        </p:sp>
        <p:sp>
          <p:nvSpPr>
            <p:cNvPr id="32" name="Rectangle 25"/>
            <p:cNvSpPr/>
            <p:nvPr/>
          </p:nvSpPr>
          <p:spPr>
            <a:xfrm>
              <a:off x="5760811" y="18674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69" tIns="22836" rIns="45669" bIns="22836" rtlCol="0" anchor="ctr"/>
            <a:p>
              <a:pPr algn="ctr"/>
              <a:endParaRPr lang="en-US" dirty="0">
                <a:solidFill>
                  <a:schemeClr val="accent2"/>
                </a:solidFill>
                <a:latin typeface="Segoe Print" panose="02000600000000000000" charset="0"/>
              </a:endParaRPr>
            </a:p>
          </p:txBody>
        </p:sp>
      </p:grpSp>
      <p:sp>
        <p:nvSpPr>
          <p:cNvPr id="33" name="Rectangle 11"/>
          <p:cNvSpPr/>
          <p:nvPr/>
        </p:nvSpPr>
        <p:spPr bwMode="auto">
          <a:xfrm>
            <a:off x="583565" y="1880235"/>
            <a:ext cx="533781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SETR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4" name="Rectangle 11"/>
          <p:cNvSpPr/>
          <p:nvPr/>
        </p:nvSpPr>
        <p:spPr bwMode="auto">
          <a:xfrm>
            <a:off x="583565" y="2204720"/>
            <a:ext cx="3985895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SegFormer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5" name="Rectangle 11"/>
          <p:cNvSpPr/>
          <p:nvPr/>
        </p:nvSpPr>
        <p:spPr bwMode="auto">
          <a:xfrm>
            <a:off x="583565" y="2529205"/>
            <a:ext cx="5434330" cy="40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  <a:buClrTx/>
              <a:buSzTx/>
              <a:buFontTx/>
            </a:pPr>
            <a:r>
              <a:rPr lang="en-US" sz="2000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· Plain Vision Transformer Backbones (ViTDet)</a:t>
            </a:r>
            <a:endParaRPr lang="en-US" sz="2000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  <p:sp>
        <p:nvSpPr>
          <p:cNvPr id="36" name="Rectangle 11"/>
          <p:cNvSpPr/>
          <p:nvPr/>
        </p:nvSpPr>
        <p:spPr bwMode="auto">
          <a:xfrm>
            <a:off x="808355" y="1489075"/>
            <a:ext cx="5985510" cy="4102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algn="l">
              <a:spcBef>
                <a:spcPts val="1700"/>
              </a:spcBef>
            </a:pPr>
            <a:r>
              <a:rPr lang="en-US" sz="2000" b="1" dirty="0">
                <a:solidFill>
                  <a:schemeClr val="tx2"/>
                </a:solidFill>
                <a:latin typeface="Calisto MT" panose="02040603050505030304" charset="0"/>
                <a:ea typeface="宋体" panose="02010600030101010101" pitchFamily="2" charset="-122"/>
                <a:cs typeface="Calisto MT" panose="02040603050505030304" charset="0"/>
                <a:sym typeface="Segoe Print" panose="02000600000000000000" charset="0"/>
              </a:rPr>
              <a:t> -  i) Add a decoder head</a:t>
            </a:r>
            <a:endParaRPr lang="en-US" sz="2000" b="1" dirty="0">
              <a:solidFill>
                <a:schemeClr val="tx2"/>
              </a:solidFill>
              <a:latin typeface="Calisto MT" panose="02040603050505030304" charset="0"/>
              <a:ea typeface="宋体" panose="02010600030101010101" pitchFamily="2" charset="-122"/>
              <a:cs typeface="Calisto MT" panose="02040603050505030304" charset="0"/>
              <a:sym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tags/tag1.xml><?xml version="1.0" encoding="utf-8"?>
<p:tagLst xmlns:p="http://schemas.openxmlformats.org/presentationml/2006/main">
  <p:tag name="REFSHAPE" val="-1963280916"/>
  <p:tag name="KSO_WM_UNIT_PLACING_PICTURE_USER_VIEWPORT" val="{&quot;height&quot;:10800,&quot;width&quot;:10800}"/>
</p:tagLst>
</file>

<file path=ppt/tags/tag2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ags/tag3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ags/tag4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ags/tag5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ags/tag6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ags/tag7.xml><?xml version="1.0" encoding="utf-8"?>
<p:tagLst xmlns:p="http://schemas.openxmlformats.org/presentationml/2006/main">
  <p:tag name="REFSHAPE" val="-1565856732"/>
  <p:tag name="KSO_WM_UNIT_PLACING_PICTURE_USER_VIEWPORT" val="{&quot;height&quot;:9440,&quot;width&quot;:7074}"/>
</p:tagLst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3660</Words>
  <Application>WPS 演示</Application>
  <PresentationFormat>宽屏</PresentationFormat>
  <Paragraphs>216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Aparajita</vt:lpstr>
      <vt:lpstr>Nirmala UI</vt:lpstr>
      <vt:lpstr>Segoe Print</vt:lpstr>
      <vt:lpstr>Raleway Light</vt:lpstr>
      <vt:lpstr>Calisto MT</vt:lpstr>
      <vt:lpstr>Gill Sans MT</vt:lpstr>
      <vt:lpstr>Lato Light</vt:lpstr>
      <vt:lpstr>MS PGothic</vt:lpstr>
      <vt:lpstr>等线 Light</vt:lpstr>
      <vt:lpstr>Microsoft YaHei UI Light</vt:lpstr>
      <vt:lpstr>Arial Unicode MS</vt:lpstr>
      <vt:lpstr>微软雅黑 Light</vt:lpstr>
      <vt:lpstr>Constantia</vt:lpstr>
      <vt:lpstr>Cambria Math</vt:lpstr>
      <vt:lpstr>Default Theme</vt:lpstr>
      <vt:lpstr>1_Default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Hantao Li</cp:lastModifiedBy>
  <cp:revision>211</cp:revision>
  <dcterms:created xsi:type="dcterms:W3CDTF">2019-06-19T02:08:00Z</dcterms:created>
  <dcterms:modified xsi:type="dcterms:W3CDTF">2022-04-13T16:31:17Z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51A6511F08BA4DC79C90C0FAE6B88733</vt:lpwstr>
  </property>
</Properties>
</file>